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6" r:id="rId4"/>
    <p:sldId id="259" r:id="rId5"/>
    <p:sldId id="260" r:id="rId6"/>
    <p:sldId id="265" r:id="rId7"/>
    <p:sldId id="261" r:id="rId8"/>
    <p:sldId id="262" r:id="rId9"/>
    <p:sldId id="263" r:id="rId10"/>
    <p:sldId id="266" r:id="rId11"/>
    <p:sldId id="264" r:id="rId12"/>
    <p:sldId id="267" r:id="rId13"/>
    <p:sldId id="268" r:id="rId14"/>
    <p:sldId id="269" r:id="rId15"/>
    <p:sldId id="270" r:id="rId1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85A2D7"/>
    <a:srgbClr val="7B9AD3"/>
    <a:srgbClr val="6C8FCE"/>
    <a:srgbClr val="345BA2"/>
    <a:srgbClr val="3B67B7"/>
    <a:srgbClr val="203864"/>
    <a:srgbClr val="2471A4"/>
    <a:srgbClr val="5899D4"/>
    <a:srgbClr val="2D4F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30" autoAdjust="0"/>
    <p:restoredTop sz="94660"/>
  </p:normalViewPr>
  <p:slideViewPr>
    <p:cSldViewPr snapToGrid="0">
      <p:cViewPr varScale="1">
        <p:scale>
          <a:sx n="74" d="100"/>
          <a:sy n="74" d="100"/>
        </p:scale>
        <p:origin x="336" y="54"/>
      </p:cViewPr>
      <p:guideLst/>
    </p:cSldViewPr>
  </p:slideViewPr>
  <p:notesTextViewPr>
    <p:cViewPr>
      <p:scale>
        <a:sx n="1" d="1"/>
        <a:sy n="1" d="1"/>
      </p:scale>
      <p:origin x="0" y="0"/>
    </p:cViewPr>
  </p:notesTextViewPr>
  <p:sorterViewPr>
    <p:cViewPr>
      <p:scale>
        <a:sx n="100" d="100"/>
        <a:sy n="100" d="100"/>
      </p:scale>
      <p:origin x="0" y="-55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219D98B9-5F2F-4B02-8CA4-1D39847E2D1F}" type="datetimeFigureOut">
              <a:rPr lang="es-MX" smtClean="0"/>
              <a:t>21/07/2022</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AD7C1612-0BF4-4B62-B3B7-646A50E57F95}" type="slidenum">
              <a:rPr lang="es-MX" smtClean="0"/>
              <a:t>‹Nº›</a:t>
            </a:fld>
            <a:endParaRPr lang="es-MX" dirty="0"/>
          </a:p>
        </p:txBody>
      </p:sp>
    </p:spTree>
    <p:extLst>
      <p:ext uri="{BB962C8B-B14F-4D97-AF65-F5344CB8AC3E}">
        <p14:creationId xmlns:p14="http://schemas.microsoft.com/office/powerpoint/2010/main" val="1489021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19D98B9-5F2F-4B02-8CA4-1D39847E2D1F}" type="datetimeFigureOut">
              <a:rPr lang="es-MX" smtClean="0"/>
              <a:t>21/07/2022</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AD7C1612-0BF4-4B62-B3B7-646A50E57F95}" type="slidenum">
              <a:rPr lang="es-MX" smtClean="0"/>
              <a:t>‹Nº›</a:t>
            </a:fld>
            <a:endParaRPr lang="es-MX" dirty="0"/>
          </a:p>
        </p:txBody>
      </p:sp>
    </p:spTree>
    <p:extLst>
      <p:ext uri="{BB962C8B-B14F-4D97-AF65-F5344CB8AC3E}">
        <p14:creationId xmlns:p14="http://schemas.microsoft.com/office/powerpoint/2010/main" val="3471738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19D98B9-5F2F-4B02-8CA4-1D39847E2D1F}" type="datetimeFigureOut">
              <a:rPr lang="es-MX" smtClean="0"/>
              <a:t>21/07/2022</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AD7C1612-0BF4-4B62-B3B7-646A50E57F95}" type="slidenum">
              <a:rPr lang="es-MX" smtClean="0"/>
              <a:t>‹Nº›</a:t>
            </a:fld>
            <a:endParaRPr lang="es-MX" dirty="0"/>
          </a:p>
        </p:txBody>
      </p:sp>
    </p:spTree>
    <p:extLst>
      <p:ext uri="{BB962C8B-B14F-4D97-AF65-F5344CB8AC3E}">
        <p14:creationId xmlns:p14="http://schemas.microsoft.com/office/powerpoint/2010/main" val="442740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19D98B9-5F2F-4B02-8CA4-1D39847E2D1F}" type="datetimeFigureOut">
              <a:rPr lang="es-MX" smtClean="0"/>
              <a:t>21/07/2022</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AD7C1612-0BF4-4B62-B3B7-646A50E57F95}" type="slidenum">
              <a:rPr lang="es-MX" smtClean="0"/>
              <a:t>‹Nº›</a:t>
            </a:fld>
            <a:endParaRPr lang="es-MX" dirty="0"/>
          </a:p>
        </p:txBody>
      </p:sp>
    </p:spTree>
    <p:extLst>
      <p:ext uri="{BB962C8B-B14F-4D97-AF65-F5344CB8AC3E}">
        <p14:creationId xmlns:p14="http://schemas.microsoft.com/office/powerpoint/2010/main" val="354451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19D98B9-5F2F-4B02-8CA4-1D39847E2D1F}" type="datetimeFigureOut">
              <a:rPr lang="es-MX" smtClean="0"/>
              <a:t>21/07/2022</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AD7C1612-0BF4-4B62-B3B7-646A50E57F95}" type="slidenum">
              <a:rPr lang="es-MX" smtClean="0"/>
              <a:t>‹Nº›</a:t>
            </a:fld>
            <a:endParaRPr lang="es-MX" dirty="0"/>
          </a:p>
        </p:txBody>
      </p:sp>
    </p:spTree>
    <p:extLst>
      <p:ext uri="{BB962C8B-B14F-4D97-AF65-F5344CB8AC3E}">
        <p14:creationId xmlns:p14="http://schemas.microsoft.com/office/powerpoint/2010/main" val="1778710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219D98B9-5F2F-4B02-8CA4-1D39847E2D1F}" type="datetimeFigureOut">
              <a:rPr lang="es-MX" smtClean="0"/>
              <a:t>21/07/2022</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AD7C1612-0BF4-4B62-B3B7-646A50E57F95}" type="slidenum">
              <a:rPr lang="es-MX" smtClean="0"/>
              <a:t>‹Nº›</a:t>
            </a:fld>
            <a:endParaRPr lang="es-MX" dirty="0"/>
          </a:p>
        </p:txBody>
      </p:sp>
    </p:spTree>
    <p:extLst>
      <p:ext uri="{BB962C8B-B14F-4D97-AF65-F5344CB8AC3E}">
        <p14:creationId xmlns:p14="http://schemas.microsoft.com/office/powerpoint/2010/main" val="3607092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219D98B9-5F2F-4B02-8CA4-1D39847E2D1F}" type="datetimeFigureOut">
              <a:rPr lang="es-MX" smtClean="0"/>
              <a:t>21/07/2022</a:t>
            </a:fld>
            <a:endParaRPr lang="es-MX" dirty="0"/>
          </a:p>
        </p:txBody>
      </p:sp>
      <p:sp>
        <p:nvSpPr>
          <p:cNvPr id="8" name="Marcador de pie de página 7"/>
          <p:cNvSpPr>
            <a:spLocks noGrp="1"/>
          </p:cNvSpPr>
          <p:nvPr>
            <p:ph type="ftr" sz="quarter" idx="11"/>
          </p:nvPr>
        </p:nvSpPr>
        <p:spPr/>
        <p:txBody>
          <a:bodyPr/>
          <a:lstStyle/>
          <a:p>
            <a:endParaRPr lang="es-MX" dirty="0"/>
          </a:p>
        </p:txBody>
      </p:sp>
      <p:sp>
        <p:nvSpPr>
          <p:cNvPr id="9" name="Marcador de número de diapositiva 8"/>
          <p:cNvSpPr>
            <a:spLocks noGrp="1"/>
          </p:cNvSpPr>
          <p:nvPr>
            <p:ph type="sldNum" sz="quarter" idx="12"/>
          </p:nvPr>
        </p:nvSpPr>
        <p:spPr/>
        <p:txBody>
          <a:bodyPr/>
          <a:lstStyle/>
          <a:p>
            <a:fld id="{AD7C1612-0BF4-4B62-B3B7-646A50E57F95}" type="slidenum">
              <a:rPr lang="es-MX" smtClean="0"/>
              <a:t>‹Nº›</a:t>
            </a:fld>
            <a:endParaRPr lang="es-MX" dirty="0"/>
          </a:p>
        </p:txBody>
      </p:sp>
    </p:spTree>
    <p:extLst>
      <p:ext uri="{BB962C8B-B14F-4D97-AF65-F5344CB8AC3E}">
        <p14:creationId xmlns:p14="http://schemas.microsoft.com/office/powerpoint/2010/main" val="702788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219D98B9-5F2F-4B02-8CA4-1D39847E2D1F}" type="datetimeFigureOut">
              <a:rPr lang="es-MX" smtClean="0"/>
              <a:t>21/07/2022</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AD7C1612-0BF4-4B62-B3B7-646A50E57F95}" type="slidenum">
              <a:rPr lang="es-MX" smtClean="0"/>
              <a:t>‹Nº›</a:t>
            </a:fld>
            <a:endParaRPr lang="es-MX" dirty="0"/>
          </a:p>
        </p:txBody>
      </p:sp>
    </p:spTree>
    <p:extLst>
      <p:ext uri="{BB962C8B-B14F-4D97-AF65-F5344CB8AC3E}">
        <p14:creationId xmlns:p14="http://schemas.microsoft.com/office/powerpoint/2010/main" val="337041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19D98B9-5F2F-4B02-8CA4-1D39847E2D1F}" type="datetimeFigureOut">
              <a:rPr lang="es-MX" smtClean="0"/>
              <a:t>21/07/2022</a:t>
            </a:fld>
            <a:endParaRPr lang="es-MX" dirty="0"/>
          </a:p>
        </p:txBody>
      </p:sp>
      <p:sp>
        <p:nvSpPr>
          <p:cNvPr id="3" name="Marcador de pie de página 2"/>
          <p:cNvSpPr>
            <a:spLocks noGrp="1"/>
          </p:cNvSpPr>
          <p:nvPr>
            <p:ph type="ftr" sz="quarter" idx="11"/>
          </p:nvPr>
        </p:nvSpPr>
        <p:spPr/>
        <p:txBody>
          <a:bodyPr/>
          <a:lstStyle/>
          <a:p>
            <a:endParaRPr lang="es-MX" dirty="0"/>
          </a:p>
        </p:txBody>
      </p:sp>
      <p:sp>
        <p:nvSpPr>
          <p:cNvPr id="4" name="Marcador de número de diapositiva 3"/>
          <p:cNvSpPr>
            <a:spLocks noGrp="1"/>
          </p:cNvSpPr>
          <p:nvPr>
            <p:ph type="sldNum" sz="quarter" idx="12"/>
          </p:nvPr>
        </p:nvSpPr>
        <p:spPr/>
        <p:txBody>
          <a:bodyPr/>
          <a:lstStyle/>
          <a:p>
            <a:fld id="{AD7C1612-0BF4-4B62-B3B7-646A50E57F95}" type="slidenum">
              <a:rPr lang="es-MX" smtClean="0"/>
              <a:t>‹Nº›</a:t>
            </a:fld>
            <a:endParaRPr lang="es-MX" dirty="0"/>
          </a:p>
        </p:txBody>
      </p:sp>
    </p:spTree>
    <p:extLst>
      <p:ext uri="{BB962C8B-B14F-4D97-AF65-F5344CB8AC3E}">
        <p14:creationId xmlns:p14="http://schemas.microsoft.com/office/powerpoint/2010/main" val="3311194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19D98B9-5F2F-4B02-8CA4-1D39847E2D1F}" type="datetimeFigureOut">
              <a:rPr lang="es-MX" smtClean="0"/>
              <a:t>21/07/2022</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AD7C1612-0BF4-4B62-B3B7-646A50E57F95}" type="slidenum">
              <a:rPr lang="es-MX" smtClean="0"/>
              <a:t>‹Nº›</a:t>
            </a:fld>
            <a:endParaRPr lang="es-MX" dirty="0"/>
          </a:p>
        </p:txBody>
      </p:sp>
    </p:spTree>
    <p:extLst>
      <p:ext uri="{BB962C8B-B14F-4D97-AF65-F5344CB8AC3E}">
        <p14:creationId xmlns:p14="http://schemas.microsoft.com/office/powerpoint/2010/main" val="2546932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19D98B9-5F2F-4B02-8CA4-1D39847E2D1F}" type="datetimeFigureOut">
              <a:rPr lang="es-MX" smtClean="0"/>
              <a:t>21/07/2022</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AD7C1612-0BF4-4B62-B3B7-646A50E57F95}" type="slidenum">
              <a:rPr lang="es-MX" smtClean="0"/>
              <a:t>‹Nº›</a:t>
            </a:fld>
            <a:endParaRPr lang="es-MX" dirty="0"/>
          </a:p>
        </p:txBody>
      </p:sp>
    </p:spTree>
    <p:extLst>
      <p:ext uri="{BB962C8B-B14F-4D97-AF65-F5344CB8AC3E}">
        <p14:creationId xmlns:p14="http://schemas.microsoft.com/office/powerpoint/2010/main" val="268421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D98B9-5F2F-4B02-8CA4-1D39847E2D1F}" type="datetimeFigureOut">
              <a:rPr lang="es-MX" smtClean="0"/>
              <a:t>21/07/2022</a:t>
            </a:fld>
            <a:endParaRPr lang="es-MX"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7C1612-0BF4-4B62-B3B7-646A50E57F95}" type="slidenum">
              <a:rPr lang="es-MX" smtClean="0"/>
              <a:t>‹Nº›</a:t>
            </a:fld>
            <a:endParaRPr lang="es-MX" dirty="0"/>
          </a:p>
        </p:txBody>
      </p:sp>
    </p:spTree>
    <p:extLst>
      <p:ext uri="{BB962C8B-B14F-4D97-AF65-F5344CB8AC3E}">
        <p14:creationId xmlns:p14="http://schemas.microsoft.com/office/powerpoint/2010/main" val="1893022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2857" y="1340799"/>
            <a:ext cx="3721387" cy="4176402"/>
          </a:xfrm>
          <a:prstGeom prst="rect">
            <a:avLst/>
          </a:prstGeom>
          <a:ln>
            <a:noFill/>
          </a:ln>
          <a:effectLst>
            <a:glow rad="88900">
              <a:schemeClr val="tx1">
                <a:alpha val="16000"/>
              </a:schemeClr>
            </a:glow>
            <a:outerShdw blurRad="292100" dist="139700" dir="2700000" algn="tl" rotWithShape="0">
              <a:schemeClr val="tx1">
                <a:lumMod val="50000"/>
                <a:alpha val="47000"/>
              </a:schemeClr>
            </a:outerShdw>
            <a:softEdge rad="0"/>
          </a:effectLst>
        </p:spPr>
      </p:pic>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t="6384" r="22944" b="-1"/>
          <a:stretch/>
        </p:blipFill>
        <p:spPr>
          <a:xfrm>
            <a:off x="453148" y="2123768"/>
            <a:ext cx="6803186" cy="2404896"/>
          </a:xfrm>
          <a:prstGeom prst="rect">
            <a:avLst/>
          </a:prstGeom>
          <a:ln>
            <a:noFill/>
          </a:ln>
          <a:effectLst>
            <a:glow rad="88900">
              <a:schemeClr val="tx1">
                <a:alpha val="16000"/>
              </a:schemeClr>
            </a:glow>
            <a:outerShdw blurRad="292100" dist="139700" dir="2700000" algn="tl" rotWithShape="0">
              <a:srgbClr val="002060">
                <a:alpha val="47000"/>
              </a:srgbClr>
            </a:outerShdw>
            <a:softEdge rad="0"/>
          </a:effectLst>
        </p:spPr>
      </p:pic>
    </p:spTree>
    <p:extLst>
      <p:ext uri="{BB962C8B-B14F-4D97-AF65-F5344CB8AC3E}">
        <p14:creationId xmlns:p14="http://schemas.microsoft.com/office/powerpoint/2010/main" val="299170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dirty="0">
              <a:ln w="6600">
                <a:solidFill>
                  <a:schemeClr val="accent2"/>
                </a:solidFill>
                <a:prstDash val="solid"/>
              </a:ln>
              <a:solidFill>
                <a:srgbClr val="FFFFFF"/>
              </a:solidFill>
              <a:effectLst>
                <a:outerShdw dist="38100" dir="2700000" algn="tl" rotWithShape="0">
                  <a:schemeClr val="accent2"/>
                </a:outerShdw>
              </a:effectLst>
            </a:endParaRPr>
          </a:p>
        </p:txBody>
      </p:sp>
      <p:grpSp>
        <p:nvGrpSpPr>
          <p:cNvPr id="3" name="Grupo 2"/>
          <p:cNvGrpSpPr/>
          <p:nvPr/>
        </p:nvGrpSpPr>
        <p:grpSpPr>
          <a:xfrm>
            <a:off x="51924" y="6062050"/>
            <a:ext cx="1002359" cy="851075"/>
            <a:chOff x="51924" y="6062050"/>
            <a:chExt cx="1002359" cy="851075"/>
          </a:xfrm>
        </p:grpSpPr>
        <p:sp>
          <p:nvSpPr>
            <p:cNvPr id="4" name="CuadroTexto 3"/>
            <p:cNvSpPr txBox="1"/>
            <p:nvPr/>
          </p:nvSpPr>
          <p:spPr>
            <a:xfrm>
              <a:off x="56792" y="6328350"/>
              <a:ext cx="997491" cy="584775"/>
            </a:xfrm>
            <a:prstGeom prst="rect">
              <a:avLst/>
            </a:prstGeom>
            <a:noFill/>
            <a:effectLst>
              <a:outerShdw blurRad="50800" sx="1000" sy="1000" algn="ctr" rotWithShape="0">
                <a:srgbClr val="000000">
                  <a:alpha val="43137"/>
                </a:srgbClr>
              </a:outerShdw>
            </a:effectLst>
          </p:spPr>
          <p:txBody>
            <a:bodyPr wrap="square" rtlCol="0">
              <a:spAutoFit/>
            </a:bodyPr>
            <a:lstStyle/>
            <a:p>
              <a:r>
                <a:rPr lang="es-MX" sz="3200" dirty="0" smtClean="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ea typeface="Verdana" panose="020B0604030504040204" pitchFamily="34" charset="0"/>
                </a:rPr>
                <a:t>706</a:t>
              </a:r>
              <a:endParaRPr lang="es-MX" sz="3200" dirty="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ea typeface="Verdana" panose="020B0604030504040204" pitchFamily="34" charset="0"/>
              </a:endParaRPr>
            </a:p>
          </p:txBody>
        </p:sp>
        <p:sp>
          <p:nvSpPr>
            <p:cNvPr id="5" name="CuadroTexto 4"/>
            <p:cNvSpPr txBox="1"/>
            <p:nvPr/>
          </p:nvSpPr>
          <p:spPr>
            <a:xfrm>
              <a:off x="51924" y="6062050"/>
              <a:ext cx="700061" cy="400110"/>
            </a:xfrm>
            <a:prstGeom prst="rect">
              <a:avLst/>
            </a:prstGeom>
            <a:noFill/>
          </p:spPr>
          <p:txBody>
            <a:bodyPr wrap="square" rtlCol="0">
              <a:spAutoFit/>
            </a:bodyPr>
            <a:lstStyle/>
            <a:p>
              <a:r>
                <a:rPr lang="es-MX" sz="2000" dirty="0" smtClean="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rPr>
                <a:t>NIA</a:t>
              </a:r>
              <a:endParaRPr lang="es-MX" sz="2000" dirty="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endParaRPr>
            </a:p>
          </p:txBody>
        </p:sp>
      </p:grpSp>
      <p:sp>
        <p:nvSpPr>
          <p:cNvPr id="11" name="CuadroTexto 10"/>
          <p:cNvSpPr txBox="1"/>
          <p:nvPr/>
        </p:nvSpPr>
        <p:spPr>
          <a:xfrm>
            <a:off x="1054283" y="481984"/>
            <a:ext cx="9426388" cy="1015663"/>
          </a:xfrm>
          <a:prstGeom prst="rect">
            <a:avLst/>
          </a:prstGeom>
          <a:noFill/>
        </p:spPr>
        <p:txBody>
          <a:bodyPr wrap="square" rtlCol="0">
            <a:spAutoFit/>
          </a:bodyPr>
          <a:lstStyle/>
          <a:p>
            <a:r>
              <a:rPr lang="es-ES" sz="3000" b="1" dirty="0" smtClean="0">
                <a:solidFill>
                  <a:srgbClr val="97B0DC"/>
                </a:solidFill>
                <a:effectLst>
                  <a:outerShdw blurRad="38100" dist="38100" dir="2700000" algn="tl">
                    <a:srgbClr val="000000">
                      <a:alpha val="43137"/>
                    </a:srgbClr>
                  </a:outerShdw>
                </a:effectLst>
                <a:latin typeface="Arial Rounded MT Bold" panose="020F0704030504030204" pitchFamily="34" charset="0"/>
              </a:rPr>
              <a:t>NIA´s que contienen requerimientos sobre párrafos de énfasis</a:t>
            </a:r>
            <a:endParaRPr lang="es-MX" sz="3000" b="1" dirty="0">
              <a:solidFill>
                <a:srgbClr val="97B0DC"/>
              </a:solidFill>
              <a:effectLst>
                <a:outerShdw blurRad="38100" dist="38100" dir="2700000" algn="tl">
                  <a:srgbClr val="000000">
                    <a:alpha val="43137"/>
                  </a:srgbClr>
                </a:outerShdw>
              </a:effectLst>
              <a:latin typeface="Arial Rounded MT Bold" panose="020F0704030504030204" pitchFamily="34" charset="0"/>
            </a:endParaRPr>
          </a:p>
        </p:txBody>
      </p:sp>
      <p:sp>
        <p:nvSpPr>
          <p:cNvPr id="12" name="CuadroTexto 11"/>
          <p:cNvSpPr txBox="1"/>
          <p:nvPr/>
        </p:nvSpPr>
        <p:spPr>
          <a:xfrm>
            <a:off x="374347" y="2681003"/>
            <a:ext cx="8438387" cy="707886"/>
          </a:xfrm>
          <a:prstGeom prst="rect">
            <a:avLst/>
          </a:prstGeom>
          <a:noFill/>
          <a:ln>
            <a:noFill/>
          </a:ln>
        </p:spPr>
        <p:txBody>
          <a:bodyPr wrap="square" rtlCol="0">
            <a:spAutoFit/>
          </a:bodyPr>
          <a:lstStyle/>
          <a:p>
            <a:pPr marL="342900" indent="-342900">
              <a:buFont typeface="Arial" panose="020B0604020202020204" pitchFamily="34" charset="0"/>
              <a:buChar char="•"/>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NIA 210 Acuerdo de los términos del encargo de auditoría, apartado 19(b)</a:t>
            </a:r>
          </a:p>
        </p:txBody>
      </p:sp>
      <p:sp>
        <p:nvSpPr>
          <p:cNvPr id="13" name="CuadroTexto 12"/>
          <p:cNvSpPr txBox="1"/>
          <p:nvPr/>
        </p:nvSpPr>
        <p:spPr>
          <a:xfrm>
            <a:off x="374346" y="3653177"/>
            <a:ext cx="8438387" cy="400110"/>
          </a:xfrm>
          <a:prstGeom prst="rect">
            <a:avLst/>
          </a:prstGeom>
          <a:noFill/>
          <a:ln>
            <a:noFill/>
          </a:ln>
        </p:spPr>
        <p:txBody>
          <a:bodyPr wrap="square" rtlCol="0">
            <a:spAutoFit/>
          </a:bodyPr>
          <a:lstStyle/>
          <a:p>
            <a:pPr marL="342900" indent="-342900">
              <a:buFont typeface="Arial" panose="020B0604020202020204" pitchFamily="34" charset="0"/>
              <a:buChar char="•"/>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NIA 560, Hechos posteriores al cierre, apartados 12(b) y16</a:t>
            </a:r>
          </a:p>
        </p:txBody>
      </p:sp>
      <p:sp>
        <p:nvSpPr>
          <p:cNvPr id="17" name="CuadroTexto 16"/>
          <p:cNvSpPr txBox="1"/>
          <p:nvPr/>
        </p:nvSpPr>
        <p:spPr>
          <a:xfrm>
            <a:off x="374345" y="4346692"/>
            <a:ext cx="8438387" cy="1015663"/>
          </a:xfrm>
          <a:prstGeom prst="rect">
            <a:avLst/>
          </a:prstGeom>
          <a:noFill/>
          <a:ln>
            <a:noFill/>
          </a:ln>
        </p:spPr>
        <p:txBody>
          <a:bodyPr wrap="square" rtlCol="0">
            <a:spAutoFit/>
          </a:bodyPr>
          <a:lstStyle/>
          <a:p>
            <a:pPr marL="342900" indent="-342900">
              <a:buFont typeface="Arial" panose="020B0604020202020204" pitchFamily="34" charset="0"/>
              <a:buChar char="•"/>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NIA 800 (Revisada), </a:t>
            </a:r>
            <a:r>
              <a:rPr lang="es-ES" sz="2000" b="1" dirty="0">
                <a:solidFill>
                  <a:srgbClr val="85A2D7"/>
                </a:solidFill>
                <a:effectLst>
                  <a:outerShdw blurRad="38100" dist="38100" dir="2700000" algn="tl">
                    <a:srgbClr val="000000">
                      <a:alpha val="43137"/>
                    </a:srgbClr>
                  </a:outerShdw>
                </a:effectLst>
                <a:latin typeface="Arial Rounded MT Bold" panose="020F0704030504030204" pitchFamily="34" charset="0"/>
              </a:rPr>
              <a:t>Consideraciones especiales-Auditorías de estados financieros preparados de conformidad con un marco de información con fines específicos, </a:t>
            </a: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apartado 20</a:t>
            </a:r>
          </a:p>
        </p:txBody>
      </p:sp>
      <p:pic>
        <p:nvPicPr>
          <p:cNvPr id="16" name="Imagen 15"/>
          <p:cNvPicPr>
            <a:picLocks noChangeAspect="1"/>
          </p:cNvPicPr>
          <p:nvPr/>
        </p:nvPicPr>
        <p:blipFill rotWithShape="1">
          <a:blip r:embed="rId2">
            <a:extLst>
              <a:ext uri="{28A0092B-C50C-407E-A947-70E740481C1C}">
                <a14:useLocalDpi xmlns:a14="http://schemas.microsoft.com/office/drawing/2010/main" val="0"/>
              </a:ext>
            </a:extLst>
          </a:blip>
          <a:srcRect r="23730"/>
          <a:stretch/>
        </p:blipFill>
        <p:spPr>
          <a:xfrm>
            <a:off x="8765840" y="1097028"/>
            <a:ext cx="3426160" cy="4396154"/>
          </a:xfrm>
          <a:prstGeom prst="rect">
            <a:avLst/>
          </a:prstGeom>
        </p:spPr>
      </p:pic>
    </p:spTree>
    <p:extLst>
      <p:ext uri="{BB962C8B-B14F-4D97-AF65-F5344CB8AC3E}">
        <p14:creationId xmlns:p14="http://schemas.microsoft.com/office/powerpoint/2010/main" val="324755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dirty="0">
              <a:ln w="6600">
                <a:solidFill>
                  <a:schemeClr val="accent2"/>
                </a:solidFill>
                <a:prstDash val="solid"/>
              </a:ln>
              <a:solidFill>
                <a:srgbClr val="FFFFFF"/>
              </a:solidFill>
              <a:effectLst>
                <a:outerShdw dist="38100" dir="2700000" algn="tl" rotWithShape="0">
                  <a:schemeClr val="accent2"/>
                </a:outerShdw>
              </a:effectLst>
            </a:endParaRPr>
          </a:p>
        </p:txBody>
      </p:sp>
      <p:grpSp>
        <p:nvGrpSpPr>
          <p:cNvPr id="12" name="Grupo 11"/>
          <p:cNvGrpSpPr/>
          <p:nvPr/>
        </p:nvGrpSpPr>
        <p:grpSpPr>
          <a:xfrm>
            <a:off x="51924" y="6062050"/>
            <a:ext cx="1002359" cy="851075"/>
            <a:chOff x="51924" y="6062050"/>
            <a:chExt cx="1002359" cy="851075"/>
          </a:xfrm>
        </p:grpSpPr>
        <p:sp>
          <p:nvSpPr>
            <p:cNvPr id="13" name="CuadroTexto 12"/>
            <p:cNvSpPr txBox="1"/>
            <p:nvPr/>
          </p:nvSpPr>
          <p:spPr>
            <a:xfrm>
              <a:off x="56792" y="6328350"/>
              <a:ext cx="997491" cy="584775"/>
            </a:xfrm>
            <a:prstGeom prst="rect">
              <a:avLst/>
            </a:prstGeom>
            <a:noFill/>
            <a:effectLst>
              <a:outerShdw blurRad="50800" sx="1000" sy="1000" algn="ctr" rotWithShape="0">
                <a:srgbClr val="000000">
                  <a:alpha val="43137"/>
                </a:srgbClr>
              </a:outerShdw>
            </a:effectLst>
          </p:spPr>
          <p:txBody>
            <a:bodyPr wrap="square" rtlCol="0">
              <a:spAutoFit/>
            </a:bodyPr>
            <a:lstStyle/>
            <a:p>
              <a:r>
                <a:rPr lang="es-MX" sz="3200" dirty="0" smtClean="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ea typeface="Verdana" panose="020B0604030504040204" pitchFamily="34" charset="0"/>
                </a:rPr>
                <a:t>706</a:t>
              </a:r>
              <a:endParaRPr lang="es-MX" sz="3200" dirty="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ea typeface="Verdana" panose="020B0604030504040204" pitchFamily="34" charset="0"/>
              </a:endParaRPr>
            </a:p>
          </p:txBody>
        </p:sp>
        <p:sp>
          <p:nvSpPr>
            <p:cNvPr id="14" name="CuadroTexto 13"/>
            <p:cNvSpPr txBox="1"/>
            <p:nvPr/>
          </p:nvSpPr>
          <p:spPr>
            <a:xfrm>
              <a:off x="51924" y="6062050"/>
              <a:ext cx="700061" cy="400110"/>
            </a:xfrm>
            <a:prstGeom prst="rect">
              <a:avLst/>
            </a:prstGeom>
            <a:noFill/>
          </p:spPr>
          <p:txBody>
            <a:bodyPr wrap="square" rtlCol="0">
              <a:spAutoFit/>
            </a:bodyPr>
            <a:lstStyle/>
            <a:p>
              <a:r>
                <a:rPr lang="es-MX" sz="2000" dirty="0" smtClean="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rPr>
                <a:t>NIA</a:t>
              </a:r>
              <a:endParaRPr lang="es-MX" sz="2000" dirty="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endParaRPr>
            </a:p>
          </p:txBody>
        </p:sp>
      </p:grpSp>
      <p:grpSp>
        <p:nvGrpSpPr>
          <p:cNvPr id="15" name="Grupo 14"/>
          <p:cNvGrpSpPr/>
          <p:nvPr/>
        </p:nvGrpSpPr>
        <p:grpSpPr>
          <a:xfrm>
            <a:off x="268941" y="0"/>
            <a:ext cx="11923059" cy="1333549"/>
            <a:chOff x="3706587" y="-14984"/>
            <a:chExt cx="8514536" cy="1489737"/>
          </a:xfrm>
        </p:grpSpPr>
        <p:sp>
          <p:nvSpPr>
            <p:cNvPr id="16" name="Rectángulo redondeado 15"/>
            <p:cNvSpPr/>
            <p:nvPr/>
          </p:nvSpPr>
          <p:spPr>
            <a:xfrm>
              <a:off x="3706587" y="-14984"/>
              <a:ext cx="8215462" cy="148973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Rectángulo 16"/>
            <p:cNvSpPr/>
            <p:nvPr/>
          </p:nvSpPr>
          <p:spPr>
            <a:xfrm flipH="1">
              <a:off x="10827221" y="-14984"/>
              <a:ext cx="1393902" cy="1489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8" name="CuadroTexto 17"/>
          <p:cNvSpPr txBox="1"/>
          <p:nvPr/>
        </p:nvSpPr>
        <p:spPr>
          <a:xfrm>
            <a:off x="2388263" y="316027"/>
            <a:ext cx="8827784" cy="769441"/>
          </a:xfrm>
          <a:prstGeom prst="rect">
            <a:avLst/>
          </a:prstGeom>
          <a:noFill/>
        </p:spPr>
        <p:txBody>
          <a:bodyPr wrap="square" rtlCol="0">
            <a:spAutoFit/>
          </a:bodyPr>
          <a:lstStyle/>
          <a:p>
            <a:r>
              <a:rPr lang="es-ES" sz="4400" b="1" dirty="0" smtClean="0">
                <a:solidFill>
                  <a:srgbClr val="203864"/>
                </a:solidFill>
                <a:effectLst>
                  <a:outerShdw blurRad="38100" dist="38100" dir="2700000" algn="tl">
                    <a:srgbClr val="000000">
                      <a:alpha val="43137"/>
                    </a:srgbClr>
                  </a:outerShdw>
                </a:effectLst>
                <a:latin typeface="Arial Rounded MT Bold" panose="020F0704030504030204" pitchFamily="34" charset="0"/>
              </a:rPr>
              <a:t>INFORME DE AUDITORÍA </a:t>
            </a:r>
            <a:endParaRPr lang="es-MX" sz="4000" b="1" dirty="0">
              <a:solidFill>
                <a:srgbClr val="203864"/>
              </a:solidFill>
              <a:effectLst>
                <a:outerShdw blurRad="38100" dist="38100" dir="2700000" algn="tl">
                  <a:srgbClr val="000000">
                    <a:alpha val="43137"/>
                  </a:srgbClr>
                </a:outerShdw>
              </a:effectLst>
              <a:latin typeface="Arial Rounded MT Bold" panose="020F0704030504030204" pitchFamily="34" charset="0"/>
            </a:endParaRPr>
          </a:p>
        </p:txBody>
      </p:sp>
      <p:sp>
        <p:nvSpPr>
          <p:cNvPr id="19" name="CuadroTexto 18"/>
          <p:cNvSpPr txBox="1"/>
          <p:nvPr/>
        </p:nvSpPr>
        <p:spPr>
          <a:xfrm>
            <a:off x="268940" y="1526356"/>
            <a:ext cx="11675409" cy="1015663"/>
          </a:xfrm>
          <a:prstGeom prst="rect">
            <a:avLst/>
          </a:prstGeom>
          <a:noFill/>
        </p:spPr>
        <p:txBody>
          <a:bodyPr wrap="square" rtlCol="0">
            <a:spAutoFit/>
          </a:bodyPr>
          <a:lstStyle/>
          <a:p>
            <a:r>
              <a:rPr lang="es-ES" sz="3000" b="1" dirty="0" smtClean="0">
                <a:solidFill>
                  <a:srgbClr val="97B0DC"/>
                </a:solidFill>
                <a:effectLst>
                  <a:outerShdw blurRad="38100" dist="38100" dir="2700000" algn="tl">
                    <a:srgbClr val="000000">
                      <a:alpha val="43137"/>
                    </a:srgbClr>
                  </a:outerShdw>
                </a:effectLst>
                <a:latin typeface="Arial Rounded MT Bold" panose="020F0704030504030204" pitchFamily="34" charset="0"/>
              </a:rPr>
              <a:t>Circunstancias en las que el auditor puede considerar necesario incluir un párrafo sobre otras cuestiones</a:t>
            </a:r>
            <a:endParaRPr lang="es-MX" sz="3000" b="1" dirty="0">
              <a:solidFill>
                <a:srgbClr val="97B0DC"/>
              </a:solidFill>
              <a:effectLst>
                <a:outerShdw blurRad="38100" dist="38100" dir="2700000" algn="tl">
                  <a:srgbClr val="000000">
                    <a:alpha val="43137"/>
                  </a:srgbClr>
                </a:outerShdw>
              </a:effectLst>
              <a:latin typeface="Arial Rounded MT Bold" panose="020F0704030504030204" pitchFamily="34" charset="0"/>
            </a:endParaRPr>
          </a:p>
        </p:txBody>
      </p:sp>
      <p:sp>
        <p:nvSpPr>
          <p:cNvPr id="20" name="CuadroTexto 19"/>
          <p:cNvSpPr txBox="1"/>
          <p:nvPr/>
        </p:nvSpPr>
        <p:spPr>
          <a:xfrm>
            <a:off x="3283663" y="2746362"/>
            <a:ext cx="8438387" cy="400110"/>
          </a:xfrm>
          <a:prstGeom prst="rect">
            <a:avLst/>
          </a:prstGeom>
          <a:noFill/>
          <a:ln>
            <a:noFill/>
          </a:ln>
        </p:spPr>
        <p:txBody>
          <a:bodyPr wrap="square" rtlCol="0">
            <a:spAutoFit/>
          </a:bodyPr>
          <a:lstStyle/>
          <a:p>
            <a:pPr marL="342900" indent="-342900">
              <a:buFont typeface="Arial" panose="020B0604020202020204" pitchFamily="34" charset="0"/>
              <a:buChar char="•"/>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Relevancia para que los usuarios comprendan la auditoría</a:t>
            </a:r>
          </a:p>
        </p:txBody>
      </p:sp>
      <p:sp>
        <p:nvSpPr>
          <p:cNvPr id="21" name="CuadroTexto 20"/>
          <p:cNvSpPr txBox="1"/>
          <p:nvPr/>
        </p:nvSpPr>
        <p:spPr>
          <a:xfrm>
            <a:off x="3283662" y="3204231"/>
            <a:ext cx="8438387" cy="707886"/>
          </a:xfrm>
          <a:prstGeom prst="rect">
            <a:avLst/>
          </a:prstGeom>
          <a:noFill/>
          <a:ln>
            <a:noFill/>
          </a:ln>
        </p:spPr>
        <p:txBody>
          <a:bodyPr wrap="square" rtlCol="0">
            <a:spAutoFit/>
          </a:bodyPr>
          <a:lstStyle/>
          <a:p>
            <a:pPr marL="342900" indent="-342900">
              <a:buFont typeface="Arial" panose="020B0604020202020204" pitchFamily="34" charset="0"/>
              <a:buChar char="•"/>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Planificación y delimitación del alcance en el informe de auditoría</a:t>
            </a:r>
          </a:p>
        </p:txBody>
      </p:sp>
      <p:sp>
        <p:nvSpPr>
          <p:cNvPr id="22" name="CuadroTexto 21"/>
          <p:cNvSpPr txBox="1"/>
          <p:nvPr/>
        </p:nvSpPr>
        <p:spPr>
          <a:xfrm>
            <a:off x="3283660" y="3972080"/>
            <a:ext cx="8438387" cy="707886"/>
          </a:xfrm>
          <a:prstGeom prst="rect">
            <a:avLst/>
          </a:prstGeom>
          <a:noFill/>
          <a:ln>
            <a:noFill/>
          </a:ln>
        </p:spPr>
        <p:txBody>
          <a:bodyPr wrap="square" rtlCol="0">
            <a:spAutoFit/>
          </a:bodyPr>
          <a:lstStyle/>
          <a:p>
            <a:pPr marL="342900" indent="-342900">
              <a:buFont typeface="Arial" panose="020B0604020202020204" pitchFamily="34" charset="0"/>
              <a:buChar char="•"/>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Cuando el auditor no pueda renunciar al encargo de auditoria y que en la misma explique las razones</a:t>
            </a:r>
          </a:p>
        </p:txBody>
      </p:sp>
      <p:sp>
        <p:nvSpPr>
          <p:cNvPr id="23" name="CuadroTexto 22"/>
          <p:cNvSpPr txBox="1"/>
          <p:nvPr/>
        </p:nvSpPr>
        <p:spPr>
          <a:xfrm>
            <a:off x="3283659" y="4666741"/>
            <a:ext cx="8438387" cy="1015663"/>
          </a:xfrm>
          <a:prstGeom prst="rect">
            <a:avLst/>
          </a:prstGeom>
          <a:noFill/>
          <a:ln>
            <a:noFill/>
          </a:ln>
        </p:spPr>
        <p:txBody>
          <a:bodyPr wrap="square" rtlCol="0">
            <a:spAutoFit/>
          </a:bodyPr>
          <a:lstStyle/>
          <a:p>
            <a:pPr marL="342900" indent="-342900">
              <a:buFont typeface="Arial" panose="020B0604020202020204" pitchFamily="34" charset="0"/>
              <a:buChar char="•"/>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Cuando las disposiciones legales o reglamentarias requieran que el auditor proporcione información detallada sobre un asunto</a:t>
            </a:r>
          </a:p>
        </p:txBody>
      </p:sp>
      <p:sp>
        <p:nvSpPr>
          <p:cNvPr id="26" name="CuadroTexto 25"/>
          <p:cNvSpPr txBox="1"/>
          <p:nvPr/>
        </p:nvSpPr>
        <p:spPr>
          <a:xfrm>
            <a:off x="3283658" y="5636460"/>
            <a:ext cx="8438387" cy="1015663"/>
          </a:xfrm>
          <a:prstGeom prst="rect">
            <a:avLst/>
          </a:prstGeom>
          <a:noFill/>
          <a:ln>
            <a:noFill/>
          </a:ln>
        </p:spPr>
        <p:txBody>
          <a:bodyPr wrap="square" rtlCol="0">
            <a:spAutoFit/>
          </a:bodyPr>
          <a:lstStyle/>
          <a:p>
            <a:pPr marL="342900" indent="-342900">
              <a:buFont typeface="Arial" panose="020B0604020202020204" pitchFamily="34" charset="0"/>
              <a:buChar char="•"/>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Cuando una entidad emita estados financieros de conformidad con un marco de cumplimiento y otros estados financieros  con un marco de información financiera con fines generales</a:t>
            </a:r>
          </a:p>
        </p:txBody>
      </p:sp>
      <p:pic>
        <p:nvPicPr>
          <p:cNvPr id="28" name="Imagen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 y="3558174"/>
            <a:ext cx="3160112" cy="1835715"/>
          </a:xfrm>
          <a:prstGeom prst="rect">
            <a:avLst/>
          </a:prstGeom>
          <a:effectLst>
            <a:outerShdw blurRad="330200" dist="38100" dir="2700000" sx="106000" sy="106000" algn="tl" rotWithShape="0">
              <a:prstClr val="black">
                <a:alpha val="40000"/>
              </a:prstClr>
            </a:outerShdw>
          </a:effectLst>
        </p:spPr>
      </p:pic>
    </p:spTree>
    <p:extLst>
      <p:ext uri="{BB962C8B-B14F-4D97-AF65-F5344CB8AC3E}">
        <p14:creationId xmlns:p14="http://schemas.microsoft.com/office/powerpoint/2010/main" val="106936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dirty="0">
              <a:ln w="6600">
                <a:solidFill>
                  <a:schemeClr val="accent2"/>
                </a:solidFill>
                <a:prstDash val="solid"/>
              </a:ln>
              <a:solidFill>
                <a:srgbClr val="FFFFFF"/>
              </a:solidFill>
              <a:effectLst>
                <a:outerShdw dist="38100" dir="2700000" algn="tl" rotWithShape="0">
                  <a:schemeClr val="accent2"/>
                </a:outerShdw>
              </a:effectLst>
            </a:endParaRPr>
          </a:p>
        </p:txBody>
      </p:sp>
      <p:grpSp>
        <p:nvGrpSpPr>
          <p:cNvPr id="12" name="Grupo 11"/>
          <p:cNvGrpSpPr/>
          <p:nvPr/>
        </p:nvGrpSpPr>
        <p:grpSpPr>
          <a:xfrm>
            <a:off x="51924" y="6062050"/>
            <a:ext cx="1002359" cy="851075"/>
            <a:chOff x="51924" y="6062050"/>
            <a:chExt cx="1002359" cy="851075"/>
          </a:xfrm>
        </p:grpSpPr>
        <p:sp>
          <p:nvSpPr>
            <p:cNvPr id="13" name="CuadroTexto 12"/>
            <p:cNvSpPr txBox="1"/>
            <p:nvPr/>
          </p:nvSpPr>
          <p:spPr>
            <a:xfrm>
              <a:off x="56792" y="6328350"/>
              <a:ext cx="997491" cy="584775"/>
            </a:xfrm>
            <a:prstGeom prst="rect">
              <a:avLst/>
            </a:prstGeom>
            <a:noFill/>
            <a:effectLst>
              <a:outerShdw blurRad="50800" sx="1000" sy="1000" algn="ctr" rotWithShape="0">
                <a:srgbClr val="000000">
                  <a:alpha val="43137"/>
                </a:srgbClr>
              </a:outerShdw>
            </a:effectLst>
          </p:spPr>
          <p:txBody>
            <a:bodyPr wrap="square" rtlCol="0">
              <a:spAutoFit/>
            </a:bodyPr>
            <a:lstStyle/>
            <a:p>
              <a:r>
                <a:rPr lang="es-MX" sz="3200" dirty="0" smtClean="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ea typeface="Verdana" panose="020B0604030504040204" pitchFamily="34" charset="0"/>
                </a:rPr>
                <a:t>706</a:t>
              </a:r>
              <a:endParaRPr lang="es-MX" sz="3200" dirty="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ea typeface="Verdana" panose="020B0604030504040204" pitchFamily="34" charset="0"/>
              </a:endParaRPr>
            </a:p>
          </p:txBody>
        </p:sp>
        <p:sp>
          <p:nvSpPr>
            <p:cNvPr id="14" name="CuadroTexto 13"/>
            <p:cNvSpPr txBox="1"/>
            <p:nvPr/>
          </p:nvSpPr>
          <p:spPr>
            <a:xfrm>
              <a:off x="51924" y="6062050"/>
              <a:ext cx="700061" cy="400110"/>
            </a:xfrm>
            <a:prstGeom prst="rect">
              <a:avLst/>
            </a:prstGeom>
            <a:noFill/>
          </p:spPr>
          <p:txBody>
            <a:bodyPr wrap="square" rtlCol="0">
              <a:spAutoFit/>
            </a:bodyPr>
            <a:lstStyle/>
            <a:p>
              <a:r>
                <a:rPr lang="es-MX" sz="2000" dirty="0" smtClean="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rPr>
                <a:t>NIA</a:t>
              </a:r>
              <a:endParaRPr lang="es-MX" sz="2000" dirty="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endParaRPr>
            </a:p>
          </p:txBody>
        </p:sp>
      </p:grpSp>
      <p:grpSp>
        <p:nvGrpSpPr>
          <p:cNvPr id="15" name="Grupo 14"/>
          <p:cNvGrpSpPr/>
          <p:nvPr/>
        </p:nvGrpSpPr>
        <p:grpSpPr>
          <a:xfrm>
            <a:off x="268941" y="0"/>
            <a:ext cx="11923059" cy="1333549"/>
            <a:chOff x="3706587" y="-14984"/>
            <a:chExt cx="8514536" cy="1489737"/>
          </a:xfrm>
        </p:grpSpPr>
        <p:sp>
          <p:nvSpPr>
            <p:cNvPr id="16" name="Rectángulo redondeado 15"/>
            <p:cNvSpPr/>
            <p:nvPr/>
          </p:nvSpPr>
          <p:spPr>
            <a:xfrm>
              <a:off x="3706587" y="-14984"/>
              <a:ext cx="8215462" cy="148973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Rectángulo 16"/>
            <p:cNvSpPr/>
            <p:nvPr/>
          </p:nvSpPr>
          <p:spPr>
            <a:xfrm flipH="1">
              <a:off x="10827221" y="-14984"/>
              <a:ext cx="1393902" cy="1489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8" name="CuadroTexto 17"/>
          <p:cNvSpPr txBox="1"/>
          <p:nvPr/>
        </p:nvSpPr>
        <p:spPr>
          <a:xfrm>
            <a:off x="621016" y="389202"/>
            <a:ext cx="11570984" cy="584775"/>
          </a:xfrm>
          <a:prstGeom prst="rect">
            <a:avLst/>
          </a:prstGeom>
          <a:noFill/>
        </p:spPr>
        <p:txBody>
          <a:bodyPr wrap="square" rtlCol="0">
            <a:spAutoFit/>
          </a:bodyPr>
          <a:lstStyle/>
          <a:p>
            <a:r>
              <a:rPr lang="es-ES" sz="3200" b="1" dirty="0" smtClean="0">
                <a:solidFill>
                  <a:srgbClr val="203864"/>
                </a:solidFill>
                <a:effectLst>
                  <a:outerShdw blurRad="38100" dist="38100" dir="2700000" algn="tl">
                    <a:srgbClr val="000000">
                      <a:alpha val="43137"/>
                    </a:srgbClr>
                  </a:outerShdw>
                </a:effectLst>
                <a:latin typeface="Arial Rounded MT Bold" panose="020F0704030504030204" pitchFamily="34" charset="0"/>
              </a:rPr>
              <a:t>PÁRRAFOS DE ÉNFASIS EN EL INFORME DE AUDITORÍA </a:t>
            </a:r>
            <a:endParaRPr lang="es-MX" sz="2800" b="1" dirty="0">
              <a:solidFill>
                <a:srgbClr val="203864"/>
              </a:solidFill>
              <a:effectLst>
                <a:outerShdw blurRad="38100" dist="38100" dir="2700000" algn="tl">
                  <a:srgbClr val="000000">
                    <a:alpha val="43137"/>
                  </a:srgbClr>
                </a:outerShdw>
              </a:effectLst>
              <a:latin typeface="Arial Rounded MT Bold" panose="020F0704030504030204" pitchFamily="34" charset="0"/>
            </a:endParaRPr>
          </a:p>
        </p:txBody>
      </p:sp>
      <p:sp>
        <p:nvSpPr>
          <p:cNvPr id="19" name="CuadroTexto 18"/>
          <p:cNvSpPr txBox="1"/>
          <p:nvPr/>
        </p:nvSpPr>
        <p:spPr>
          <a:xfrm>
            <a:off x="268940" y="1526356"/>
            <a:ext cx="11675409" cy="1015663"/>
          </a:xfrm>
          <a:prstGeom prst="rect">
            <a:avLst/>
          </a:prstGeom>
          <a:noFill/>
        </p:spPr>
        <p:txBody>
          <a:bodyPr wrap="square" rtlCol="0">
            <a:spAutoFit/>
          </a:bodyPr>
          <a:lstStyle/>
          <a:p>
            <a:r>
              <a:rPr lang="es-ES" sz="3000" b="1" dirty="0" smtClean="0">
                <a:solidFill>
                  <a:srgbClr val="97B0DC"/>
                </a:solidFill>
                <a:effectLst>
                  <a:outerShdw blurRad="38100" dist="38100" dir="2700000" algn="tl">
                    <a:srgbClr val="000000">
                      <a:alpha val="43137"/>
                    </a:srgbClr>
                  </a:outerShdw>
                </a:effectLst>
                <a:latin typeface="Arial Rounded MT Bold" panose="020F0704030504030204" pitchFamily="34" charset="0"/>
              </a:rPr>
              <a:t>Circunstancias en las que el auditor puede considerar necesario incluir un párrafo sobre otras cuestiones</a:t>
            </a:r>
            <a:endParaRPr lang="es-MX" sz="3000" b="1" dirty="0">
              <a:solidFill>
                <a:srgbClr val="97B0DC"/>
              </a:solidFill>
              <a:effectLst>
                <a:outerShdw blurRad="38100" dist="38100" dir="2700000" algn="tl">
                  <a:srgbClr val="000000">
                    <a:alpha val="43137"/>
                  </a:srgbClr>
                </a:outerShdw>
              </a:effectLst>
              <a:latin typeface="Arial Rounded MT Bold" panose="020F0704030504030204" pitchFamily="34" charset="0"/>
            </a:endParaRPr>
          </a:p>
        </p:txBody>
      </p:sp>
      <p:sp>
        <p:nvSpPr>
          <p:cNvPr id="20" name="CuadroTexto 19"/>
          <p:cNvSpPr txBox="1"/>
          <p:nvPr/>
        </p:nvSpPr>
        <p:spPr>
          <a:xfrm>
            <a:off x="3283663" y="2746362"/>
            <a:ext cx="8438387" cy="400110"/>
          </a:xfrm>
          <a:prstGeom prst="rect">
            <a:avLst/>
          </a:prstGeom>
          <a:noFill/>
          <a:ln>
            <a:noFill/>
          </a:ln>
        </p:spPr>
        <p:txBody>
          <a:bodyPr wrap="square" rtlCol="0">
            <a:spAutoFit/>
          </a:bodyPr>
          <a:lstStyle/>
          <a:p>
            <a:pPr marL="342900" indent="-342900">
              <a:buFont typeface="Arial" panose="020B0604020202020204" pitchFamily="34" charset="0"/>
              <a:buChar char="•"/>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Relevancia para que los usuarios comprendan la auditoría</a:t>
            </a:r>
          </a:p>
        </p:txBody>
      </p:sp>
      <p:sp>
        <p:nvSpPr>
          <p:cNvPr id="21" name="CuadroTexto 20"/>
          <p:cNvSpPr txBox="1"/>
          <p:nvPr/>
        </p:nvSpPr>
        <p:spPr>
          <a:xfrm>
            <a:off x="3283662" y="3204231"/>
            <a:ext cx="8438387" cy="707886"/>
          </a:xfrm>
          <a:prstGeom prst="rect">
            <a:avLst/>
          </a:prstGeom>
          <a:noFill/>
          <a:ln>
            <a:noFill/>
          </a:ln>
        </p:spPr>
        <p:txBody>
          <a:bodyPr wrap="square" rtlCol="0">
            <a:spAutoFit/>
          </a:bodyPr>
          <a:lstStyle/>
          <a:p>
            <a:pPr marL="342900" indent="-342900">
              <a:buFont typeface="Arial" panose="020B0604020202020204" pitchFamily="34" charset="0"/>
              <a:buChar char="•"/>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Planificación y delimitación del alcance en el informe de auditoría</a:t>
            </a:r>
          </a:p>
        </p:txBody>
      </p:sp>
      <p:sp>
        <p:nvSpPr>
          <p:cNvPr id="22" name="CuadroTexto 21"/>
          <p:cNvSpPr txBox="1"/>
          <p:nvPr/>
        </p:nvSpPr>
        <p:spPr>
          <a:xfrm>
            <a:off x="3283660" y="3972080"/>
            <a:ext cx="8438387" cy="707886"/>
          </a:xfrm>
          <a:prstGeom prst="rect">
            <a:avLst/>
          </a:prstGeom>
          <a:noFill/>
          <a:ln>
            <a:noFill/>
          </a:ln>
        </p:spPr>
        <p:txBody>
          <a:bodyPr wrap="square" rtlCol="0">
            <a:spAutoFit/>
          </a:bodyPr>
          <a:lstStyle/>
          <a:p>
            <a:pPr marL="342900" indent="-342900">
              <a:buFont typeface="Arial" panose="020B0604020202020204" pitchFamily="34" charset="0"/>
              <a:buChar char="•"/>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Cuando el auditor no pueda renunciar al encargo de auditoria y que en la misma explique las razones</a:t>
            </a:r>
          </a:p>
        </p:txBody>
      </p:sp>
      <p:sp>
        <p:nvSpPr>
          <p:cNvPr id="23" name="CuadroTexto 22"/>
          <p:cNvSpPr txBox="1"/>
          <p:nvPr/>
        </p:nvSpPr>
        <p:spPr>
          <a:xfrm>
            <a:off x="3283659" y="4666741"/>
            <a:ext cx="8438387" cy="1015663"/>
          </a:xfrm>
          <a:prstGeom prst="rect">
            <a:avLst/>
          </a:prstGeom>
          <a:noFill/>
          <a:ln>
            <a:noFill/>
          </a:ln>
        </p:spPr>
        <p:txBody>
          <a:bodyPr wrap="square" rtlCol="0">
            <a:spAutoFit/>
          </a:bodyPr>
          <a:lstStyle/>
          <a:p>
            <a:pPr marL="342900" indent="-342900">
              <a:buFont typeface="Arial" panose="020B0604020202020204" pitchFamily="34" charset="0"/>
              <a:buChar char="•"/>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Cuando las disposiciones legales o reglamentarias requieran que el auditor proporcione información detallada sobre un asunto</a:t>
            </a:r>
          </a:p>
        </p:txBody>
      </p:sp>
      <p:sp>
        <p:nvSpPr>
          <p:cNvPr id="26" name="CuadroTexto 25"/>
          <p:cNvSpPr txBox="1"/>
          <p:nvPr/>
        </p:nvSpPr>
        <p:spPr>
          <a:xfrm>
            <a:off x="3283658" y="5636460"/>
            <a:ext cx="8438387" cy="1015663"/>
          </a:xfrm>
          <a:prstGeom prst="rect">
            <a:avLst/>
          </a:prstGeom>
          <a:noFill/>
          <a:ln>
            <a:noFill/>
          </a:ln>
        </p:spPr>
        <p:txBody>
          <a:bodyPr wrap="square" rtlCol="0">
            <a:spAutoFit/>
          </a:bodyPr>
          <a:lstStyle/>
          <a:p>
            <a:pPr marL="342900" indent="-342900">
              <a:buFont typeface="Arial" panose="020B0604020202020204" pitchFamily="34" charset="0"/>
              <a:buChar char="•"/>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Cuando una entidad emita estados financieros de conformidad con un marco de cumplimiento y otros estados financieros con un marco de información financiera con fines generales.</a:t>
            </a:r>
          </a:p>
        </p:txBody>
      </p:sp>
      <p:pic>
        <p:nvPicPr>
          <p:cNvPr id="28" name="Imagen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 y="3558174"/>
            <a:ext cx="3160112" cy="1835715"/>
          </a:xfrm>
          <a:prstGeom prst="rect">
            <a:avLst/>
          </a:prstGeom>
          <a:effectLst>
            <a:outerShdw blurRad="330200" dist="38100" dir="2700000" sx="106000" sy="106000" algn="tl" rotWithShape="0">
              <a:prstClr val="black">
                <a:alpha val="40000"/>
              </a:prstClr>
            </a:outerShdw>
          </a:effectLst>
        </p:spPr>
      </p:pic>
      <p:sp>
        <p:nvSpPr>
          <p:cNvPr id="24" name="Rectángulo 23"/>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dirty="0">
              <a:ln w="6600">
                <a:solidFill>
                  <a:schemeClr val="accent2"/>
                </a:solidFill>
                <a:prstDash val="solid"/>
              </a:ln>
              <a:solidFill>
                <a:srgbClr val="FFFFFF"/>
              </a:solidFill>
              <a:effectLst>
                <a:outerShdw dist="38100" dir="2700000" algn="tl" rotWithShape="0">
                  <a:schemeClr val="accent2"/>
                </a:outerShdw>
              </a:effectLst>
            </a:endParaRPr>
          </a:p>
        </p:txBody>
      </p:sp>
      <p:grpSp>
        <p:nvGrpSpPr>
          <p:cNvPr id="25" name="Grupo 24"/>
          <p:cNvGrpSpPr/>
          <p:nvPr/>
        </p:nvGrpSpPr>
        <p:grpSpPr>
          <a:xfrm>
            <a:off x="51924" y="6062050"/>
            <a:ext cx="1002359" cy="851075"/>
            <a:chOff x="51924" y="6062050"/>
            <a:chExt cx="1002359" cy="851075"/>
          </a:xfrm>
        </p:grpSpPr>
        <p:sp>
          <p:nvSpPr>
            <p:cNvPr id="27" name="CuadroTexto 26"/>
            <p:cNvSpPr txBox="1"/>
            <p:nvPr/>
          </p:nvSpPr>
          <p:spPr>
            <a:xfrm>
              <a:off x="56792" y="6328350"/>
              <a:ext cx="997491" cy="584775"/>
            </a:xfrm>
            <a:prstGeom prst="rect">
              <a:avLst/>
            </a:prstGeom>
            <a:noFill/>
            <a:effectLst>
              <a:outerShdw blurRad="50800" sx="1000" sy="1000" algn="ctr" rotWithShape="0">
                <a:srgbClr val="000000">
                  <a:alpha val="43137"/>
                </a:srgbClr>
              </a:outerShdw>
            </a:effectLst>
          </p:spPr>
          <p:txBody>
            <a:bodyPr wrap="square" rtlCol="0">
              <a:spAutoFit/>
            </a:bodyPr>
            <a:lstStyle/>
            <a:p>
              <a:r>
                <a:rPr lang="es-MX" sz="3200" dirty="0" smtClean="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ea typeface="Verdana" panose="020B0604030504040204" pitchFamily="34" charset="0"/>
                </a:rPr>
                <a:t>706</a:t>
              </a:r>
              <a:endParaRPr lang="es-MX" sz="3200" dirty="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ea typeface="Verdana" panose="020B0604030504040204" pitchFamily="34" charset="0"/>
              </a:endParaRPr>
            </a:p>
          </p:txBody>
        </p:sp>
        <p:sp>
          <p:nvSpPr>
            <p:cNvPr id="29" name="CuadroTexto 28"/>
            <p:cNvSpPr txBox="1"/>
            <p:nvPr/>
          </p:nvSpPr>
          <p:spPr>
            <a:xfrm>
              <a:off x="51924" y="6062050"/>
              <a:ext cx="700061" cy="400110"/>
            </a:xfrm>
            <a:prstGeom prst="rect">
              <a:avLst/>
            </a:prstGeom>
            <a:noFill/>
          </p:spPr>
          <p:txBody>
            <a:bodyPr wrap="square" rtlCol="0">
              <a:spAutoFit/>
            </a:bodyPr>
            <a:lstStyle/>
            <a:p>
              <a:r>
                <a:rPr lang="es-MX" sz="2000" dirty="0" smtClean="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rPr>
                <a:t>NIA</a:t>
              </a:r>
              <a:endParaRPr lang="es-MX" sz="2000" dirty="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endParaRPr>
            </a:p>
          </p:txBody>
        </p:sp>
      </p:grpSp>
      <p:sp>
        <p:nvSpPr>
          <p:cNvPr id="30" name="CuadroTexto 29"/>
          <p:cNvSpPr txBox="1"/>
          <p:nvPr/>
        </p:nvSpPr>
        <p:spPr>
          <a:xfrm>
            <a:off x="1054283" y="481984"/>
            <a:ext cx="9426388" cy="1015663"/>
          </a:xfrm>
          <a:prstGeom prst="rect">
            <a:avLst/>
          </a:prstGeom>
          <a:noFill/>
        </p:spPr>
        <p:txBody>
          <a:bodyPr wrap="square" rtlCol="0">
            <a:spAutoFit/>
          </a:bodyPr>
          <a:lstStyle/>
          <a:p>
            <a:r>
              <a:rPr lang="es-ES" sz="3000" b="1" dirty="0" smtClean="0">
                <a:solidFill>
                  <a:srgbClr val="97B0DC"/>
                </a:solidFill>
                <a:effectLst>
                  <a:outerShdw blurRad="38100" dist="38100" dir="2700000" algn="tl">
                    <a:srgbClr val="000000">
                      <a:alpha val="43137"/>
                    </a:srgbClr>
                  </a:outerShdw>
                </a:effectLst>
                <a:latin typeface="Arial Rounded MT Bold" panose="020F0704030504030204" pitchFamily="34" charset="0"/>
              </a:rPr>
              <a:t>NIA’s que contienen requerimientos sobre párrafos de otras cuestiones</a:t>
            </a:r>
            <a:endParaRPr lang="es-MX" sz="3000" b="1" dirty="0">
              <a:solidFill>
                <a:srgbClr val="97B0DC"/>
              </a:solidFill>
              <a:effectLst>
                <a:outerShdw blurRad="38100" dist="38100" dir="2700000" algn="tl">
                  <a:srgbClr val="000000">
                    <a:alpha val="43137"/>
                  </a:srgbClr>
                </a:outerShdw>
              </a:effectLst>
              <a:latin typeface="Arial Rounded MT Bold" panose="020F0704030504030204" pitchFamily="34" charset="0"/>
            </a:endParaRPr>
          </a:p>
        </p:txBody>
      </p:sp>
      <p:sp>
        <p:nvSpPr>
          <p:cNvPr id="31" name="CuadroTexto 30"/>
          <p:cNvSpPr txBox="1"/>
          <p:nvPr/>
        </p:nvSpPr>
        <p:spPr>
          <a:xfrm>
            <a:off x="475489" y="2677283"/>
            <a:ext cx="7077456" cy="707886"/>
          </a:xfrm>
          <a:prstGeom prst="rect">
            <a:avLst/>
          </a:prstGeom>
          <a:noFill/>
          <a:ln>
            <a:noFill/>
          </a:ln>
        </p:spPr>
        <p:txBody>
          <a:bodyPr wrap="square" rtlCol="0">
            <a:spAutoFit/>
          </a:bodyPr>
          <a:lstStyle/>
          <a:p>
            <a:pPr marL="342900" indent="-342900">
              <a:buFont typeface="Arial" panose="020B0604020202020204" pitchFamily="34" charset="0"/>
              <a:buChar char="•"/>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NIA 560, Hechos posteriores al cierre, apartados 12(b) y 16</a:t>
            </a:r>
          </a:p>
        </p:txBody>
      </p:sp>
      <p:sp>
        <p:nvSpPr>
          <p:cNvPr id="33" name="CuadroTexto 32"/>
          <p:cNvSpPr txBox="1"/>
          <p:nvPr/>
        </p:nvSpPr>
        <p:spPr>
          <a:xfrm>
            <a:off x="462608" y="3920158"/>
            <a:ext cx="7077456" cy="1323439"/>
          </a:xfrm>
          <a:prstGeom prst="rect">
            <a:avLst/>
          </a:prstGeom>
          <a:noFill/>
          <a:ln>
            <a:noFill/>
          </a:ln>
        </p:spPr>
        <p:txBody>
          <a:bodyPr wrap="square" rtlCol="0">
            <a:spAutoFit/>
          </a:bodyPr>
          <a:lstStyle/>
          <a:p>
            <a:pPr marL="342900" indent="-342900">
              <a:buFont typeface="Arial" panose="020B0604020202020204" pitchFamily="34" charset="0"/>
              <a:buChar char="•"/>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NIA 710, Información comparativa-Cifras correspondientes de periodos anteriores y estados financieros comparativos, apartados 13-14, 16-17 y 19</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2442" y="1699419"/>
            <a:ext cx="4664002" cy="3366357"/>
          </a:xfrm>
          <a:prstGeom prst="rect">
            <a:avLst/>
          </a:prstGeom>
          <a:effectLst>
            <a:outerShdw blurRad="304800" dist="38100" dir="2700000" sx="103000" sy="103000" algn="tl" rotWithShape="0">
              <a:prstClr val="black">
                <a:alpha val="46000"/>
              </a:prstClr>
            </a:outerShdw>
          </a:effectLst>
        </p:spPr>
      </p:pic>
    </p:spTree>
    <p:extLst>
      <p:ext uri="{BB962C8B-B14F-4D97-AF65-F5344CB8AC3E}">
        <p14:creationId xmlns:p14="http://schemas.microsoft.com/office/powerpoint/2010/main" val="79364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dirty="0">
              <a:ln w="6600">
                <a:solidFill>
                  <a:schemeClr val="accent2"/>
                </a:solidFill>
                <a:prstDash val="solid"/>
              </a:ln>
              <a:solidFill>
                <a:srgbClr val="FFFFFF"/>
              </a:solidFill>
              <a:effectLst>
                <a:outerShdw dist="38100" dir="2700000" algn="tl" rotWithShape="0">
                  <a:schemeClr val="accent2"/>
                </a:outerShdw>
              </a:effectLst>
            </a:endParaRPr>
          </a:p>
        </p:txBody>
      </p:sp>
      <p:grpSp>
        <p:nvGrpSpPr>
          <p:cNvPr id="12" name="Grupo 11"/>
          <p:cNvGrpSpPr/>
          <p:nvPr/>
        </p:nvGrpSpPr>
        <p:grpSpPr>
          <a:xfrm>
            <a:off x="51924" y="6062050"/>
            <a:ext cx="1002359" cy="851075"/>
            <a:chOff x="51924" y="6062050"/>
            <a:chExt cx="1002359" cy="851075"/>
          </a:xfrm>
        </p:grpSpPr>
        <p:sp>
          <p:nvSpPr>
            <p:cNvPr id="13" name="CuadroTexto 12"/>
            <p:cNvSpPr txBox="1"/>
            <p:nvPr/>
          </p:nvSpPr>
          <p:spPr>
            <a:xfrm>
              <a:off x="56792" y="6328350"/>
              <a:ext cx="997491" cy="584775"/>
            </a:xfrm>
            <a:prstGeom prst="rect">
              <a:avLst/>
            </a:prstGeom>
            <a:noFill/>
            <a:effectLst>
              <a:outerShdw blurRad="50800" sx="1000" sy="1000" algn="ctr" rotWithShape="0">
                <a:srgbClr val="000000">
                  <a:alpha val="43137"/>
                </a:srgbClr>
              </a:outerShdw>
            </a:effectLst>
          </p:spPr>
          <p:txBody>
            <a:bodyPr wrap="square" rtlCol="0">
              <a:spAutoFit/>
            </a:bodyPr>
            <a:lstStyle/>
            <a:p>
              <a:r>
                <a:rPr lang="es-MX" sz="3200" dirty="0" smtClean="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ea typeface="Verdana" panose="020B0604030504040204" pitchFamily="34" charset="0"/>
                </a:rPr>
                <a:t>706</a:t>
              </a:r>
              <a:endParaRPr lang="es-MX" sz="3200" dirty="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ea typeface="Verdana" panose="020B0604030504040204" pitchFamily="34" charset="0"/>
              </a:endParaRPr>
            </a:p>
          </p:txBody>
        </p:sp>
        <p:sp>
          <p:nvSpPr>
            <p:cNvPr id="14" name="CuadroTexto 13"/>
            <p:cNvSpPr txBox="1"/>
            <p:nvPr/>
          </p:nvSpPr>
          <p:spPr>
            <a:xfrm>
              <a:off x="51924" y="6062050"/>
              <a:ext cx="700061" cy="400110"/>
            </a:xfrm>
            <a:prstGeom prst="rect">
              <a:avLst/>
            </a:prstGeom>
            <a:noFill/>
          </p:spPr>
          <p:txBody>
            <a:bodyPr wrap="square" rtlCol="0">
              <a:spAutoFit/>
            </a:bodyPr>
            <a:lstStyle/>
            <a:p>
              <a:r>
                <a:rPr lang="es-MX" sz="2000" dirty="0" smtClean="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rPr>
                <a:t>NIA</a:t>
              </a:r>
              <a:endParaRPr lang="es-MX" sz="2000" dirty="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endParaRPr>
            </a:p>
          </p:txBody>
        </p:sp>
      </p:grpSp>
      <p:grpSp>
        <p:nvGrpSpPr>
          <p:cNvPr id="15" name="Grupo 14"/>
          <p:cNvGrpSpPr/>
          <p:nvPr/>
        </p:nvGrpSpPr>
        <p:grpSpPr>
          <a:xfrm>
            <a:off x="268941" y="0"/>
            <a:ext cx="11923059" cy="1740120"/>
            <a:chOff x="3706587" y="-14984"/>
            <a:chExt cx="8514536" cy="1489737"/>
          </a:xfrm>
        </p:grpSpPr>
        <p:sp>
          <p:nvSpPr>
            <p:cNvPr id="16" name="Rectángulo redondeado 15"/>
            <p:cNvSpPr/>
            <p:nvPr/>
          </p:nvSpPr>
          <p:spPr>
            <a:xfrm>
              <a:off x="3706587" y="-14984"/>
              <a:ext cx="8215462" cy="148973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Rectángulo 16"/>
            <p:cNvSpPr/>
            <p:nvPr/>
          </p:nvSpPr>
          <p:spPr>
            <a:xfrm flipH="1">
              <a:off x="10827221" y="-14984"/>
              <a:ext cx="1393902" cy="1489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8" name="CuadroTexto 17"/>
          <p:cNvSpPr txBox="1"/>
          <p:nvPr/>
        </p:nvSpPr>
        <p:spPr>
          <a:xfrm>
            <a:off x="706590" y="335732"/>
            <a:ext cx="11570984" cy="1077218"/>
          </a:xfrm>
          <a:prstGeom prst="rect">
            <a:avLst/>
          </a:prstGeom>
          <a:noFill/>
        </p:spPr>
        <p:txBody>
          <a:bodyPr wrap="square" rtlCol="0">
            <a:spAutoFit/>
          </a:bodyPr>
          <a:lstStyle/>
          <a:p>
            <a:r>
              <a:rPr lang="es-ES" sz="3200" b="1" dirty="0" smtClean="0">
                <a:solidFill>
                  <a:srgbClr val="203864"/>
                </a:solidFill>
                <a:effectLst>
                  <a:outerShdw blurRad="38100" dist="38100" dir="2700000" algn="tl">
                    <a:srgbClr val="000000">
                      <a:alpha val="43137"/>
                    </a:srgbClr>
                  </a:outerShdw>
                </a:effectLst>
                <a:latin typeface="Arial Rounded MT Bold" panose="020F0704030504030204" pitchFamily="34" charset="0"/>
              </a:rPr>
              <a:t>COMUNICACIÓN CON LOS RESPONSABLES DEL GOBIERNO DE LA ENTIDAD </a:t>
            </a:r>
            <a:endParaRPr lang="es-MX" sz="2800" b="1" dirty="0">
              <a:solidFill>
                <a:srgbClr val="203864"/>
              </a:solidFill>
              <a:effectLst>
                <a:outerShdw blurRad="38100" dist="38100" dir="2700000" algn="tl">
                  <a:srgbClr val="000000">
                    <a:alpha val="43137"/>
                  </a:srgbClr>
                </a:outerShdw>
              </a:effectLst>
              <a:latin typeface="Arial Rounded MT Bold" panose="020F0704030504030204" pitchFamily="34" charset="0"/>
            </a:endParaRPr>
          </a:p>
        </p:txBody>
      </p:sp>
      <p:sp>
        <p:nvSpPr>
          <p:cNvPr id="20" name="CuadroTexto 19"/>
          <p:cNvSpPr txBox="1"/>
          <p:nvPr/>
        </p:nvSpPr>
        <p:spPr>
          <a:xfrm>
            <a:off x="751986" y="2220692"/>
            <a:ext cx="10703163" cy="1015663"/>
          </a:xfrm>
          <a:prstGeom prst="rect">
            <a:avLst/>
          </a:prstGeom>
          <a:noFill/>
          <a:ln>
            <a:noFill/>
          </a:ln>
        </p:spPr>
        <p:txBody>
          <a:bodyPr wrap="square" rtlCol="0">
            <a:spAutoFit/>
          </a:bodyPr>
          <a:lstStyle/>
          <a:p>
            <a:pPr marL="342900" indent="-342900">
              <a:buFont typeface="Arial" panose="020B0604020202020204" pitchFamily="34" charset="0"/>
              <a:buChar char="•"/>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Los responsables del gobierno de la entidad conocen la naturaleza de las cuestiones específicas que el auditor tiene la intención de destacar en el informe de auditoria</a:t>
            </a:r>
          </a:p>
        </p:txBody>
      </p:sp>
      <p:sp>
        <p:nvSpPr>
          <p:cNvPr id="21" name="CuadroTexto 20"/>
          <p:cNvSpPr txBox="1"/>
          <p:nvPr/>
        </p:nvSpPr>
        <p:spPr>
          <a:xfrm>
            <a:off x="751985" y="3579635"/>
            <a:ext cx="10703163" cy="707886"/>
          </a:xfrm>
          <a:prstGeom prst="rect">
            <a:avLst/>
          </a:prstGeom>
          <a:noFill/>
          <a:ln>
            <a:noFill/>
          </a:ln>
        </p:spPr>
        <p:txBody>
          <a:bodyPr wrap="square" rtlCol="0">
            <a:spAutoFit/>
          </a:bodyPr>
          <a:lstStyle/>
          <a:p>
            <a:pPr marL="342900" indent="-342900">
              <a:buFont typeface="Arial" panose="020B0604020202020204" pitchFamily="34" charset="0"/>
              <a:buChar char="•"/>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El gobierno de la entidad le proporciona la oportunidad al auditor de obtener aclaraciones adicionales</a:t>
            </a:r>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b="7398"/>
          <a:stretch/>
        </p:blipFill>
        <p:spPr>
          <a:xfrm>
            <a:off x="2166731" y="4306824"/>
            <a:ext cx="9288418" cy="2548119"/>
          </a:xfrm>
          <a:prstGeom prst="rect">
            <a:avLst/>
          </a:prstGeom>
        </p:spPr>
      </p:pic>
    </p:spTree>
    <p:extLst>
      <p:ext uri="{BB962C8B-B14F-4D97-AF65-F5344CB8AC3E}">
        <p14:creationId xmlns:p14="http://schemas.microsoft.com/office/powerpoint/2010/main" val="313223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dirty="0">
              <a:ln w="6600">
                <a:solidFill>
                  <a:schemeClr val="accent2"/>
                </a:solidFill>
                <a:prstDash val="solid"/>
              </a:ln>
              <a:solidFill>
                <a:srgbClr val="FFFFFF"/>
              </a:solidFill>
              <a:effectLst>
                <a:outerShdw dist="38100" dir="2700000" algn="tl" rotWithShape="0">
                  <a:schemeClr val="accent2"/>
                </a:outerShdw>
              </a:effectLst>
            </a:endParaRPr>
          </a:p>
        </p:txBody>
      </p:sp>
      <p:grpSp>
        <p:nvGrpSpPr>
          <p:cNvPr id="12" name="Grupo 11"/>
          <p:cNvGrpSpPr/>
          <p:nvPr/>
        </p:nvGrpSpPr>
        <p:grpSpPr>
          <a:xfrm>
            <a:off x="51924" y="6062050"/>
            <a:ext cx="1002359" cy="851075"/>
            <a:chOff x="51924" y="6062050"/>
            <a:chExt cx="1002359" cy="851075"/>
          </a:xfrm>
        </p:grpSpPr>
        <p:sp>
          <p:nvSpPr>
            <p:cNvPr id="13" name="CuadroTexto 12"/>
            <p:cNvSpPr txBox="1"/>
            <p:nvPr/>
          </p:nvSpPr>
          <p:spPr>
            <a:xfrm>
              <a:off x="56792" y="6328350"/>
              <a:ext cx="997491" cy="584775"/>
            </a:xfrm>
            <a:prstGeom prst="rect">
              <a:avLst/>
            </a:prstGeom>
            <a:noFill/>
            <a:effectLst>
              <a:outerShdw blurRad="50800" sx="1000" sy="1000" algn="ctr" rotWithShape="0">
                <a:srgbClr val="000000">
                  <a:alpha val="43137"/>
                </a:srgbClr>
              </a:outerShdw>
            </a:effectLst>
          </p:spPr>
          <p:txBody>
            <a:bodyPr wrap="square" rtlCol="0">
              <a:spAutoFit/>
            </a:bodyPr>
            <a:lstStyle/>
            <a:p>
              <a:r>
                <a:rPr lang="es-MX" sz="3200" dirty="0" smtClean="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ea typeface="Verdana" panose="020B0604030504040204" pitchFamily="34" charset="0"/>
                </a:rPr>
                <a:t>706</a:t>
              </a:r>
              <a:endParaRPr lang="es-MX" sz="3200" dirty="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ea typeface="Verdana" panose="020B0604030504040204" pitchFamily="34" charset="0"/>
              </a:endParaRPr>
            </a:p>
          </p:txBody>
        </p:sp>
        <p:sp>
          <p:nvSpPr>
            <p:cNvPr id="14" name="CuadroTexto 13"/>
            <p:cNvSpPr txBox="1"/>
            <p:nvPr/>
          </p:nvSpPr>
          <p:spPr>
            <a:xfrm>
              <a:off x="51924" y="6062050"/>
              <a:ext cx="700061" cy="400110"/>
            </a:xfrm>
            <a:prstGeom prst="rect">
              <a:avLst/>
            </a:prstGeom>
            <a:noFill/>
          </p:spPr>
          <p:txBody>
            <a:bodyPr wrap="square" rtlCol="0">
              <a:spAutoFit/>
            </a:bodyPr>
            <a:lstStyle/>
            <a:p>
              <a:r>
                <a:rPr lang="es-MX" sz="2000" dirty="0" smtClean="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rPr>
                <a:t>NIA</a:t>
              </a:r>
              <a:endParaRPr lang="es-MX" sz="2000" dirty="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endParaRPr>
            </a:p>
          </p:txBody>
        </p:sp>
      </p:grpSp>
      <p:sp>
        <p:nvSpPr>
          <p:cNvPr id="19" name="Rectángulo redondeado 18"/>
          <p:cNvSpPr/>
          <p:nvPr/>
        </p:nvSpPr>
        <p:spPr>
          <a:xfrm>
            <a:off x="0" y="-27708"/>
            <a:ext cx="5610387" cy="1457264"/>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22" name="Grupo 21"/>
          <p:cNvGrpSpPr/>
          <p:nvPr/>
        </p:nvGrpSpPr>
        <p:grpSpPr>
          <a:xfrm>
            <a:off x="0" y="-27710"/>
            <a:ext cx="6096000" cy="1457265"/>
            <a:chOff x="0" y="-27710"/>
            <a:chExt cx="6096000" cy="1687067"/>
          </a:xfrm>
        </p:grpSpPr>
        <p:sp>
          <p:nvSpPr>
            <p:cNvPr id="23" name="Rectángulo 22"/>
            <p:cNvSpPr/>
            <p:nvPr/>
          </p:nvSpPr>
          <p:spPr>
            <a:xfrm>
              <a:off x="0" y="-27710"/>
              <a:ext cx="1393902" cy="1687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4" name="CuadroTexto 23"/>
            <p:cNvSpPr txBox="1"/>
            <p:nvPr/>
          </p:nvSpPr>
          <p:spPr>
            <a:xfrm>
              <a:off x="842308" y="394298"/>
              <a:ext cx="5253692" cy="830997"/>
            </a:xfrm>
            <a:prstGeom prst="rect">
              <a:avLst/>
            </a:prstGeom>
            <a:noFill/>
            <a:ln>
              <a:noFill/>
            </a:ln>
          </p:spPr>
          <p:txBody>
            <a:bodyPr wrap="square" rtlCol="0">
              <a:spAutoFit/>
            </a:bodyPr>
            <a:lstStyle/>
            <a:p>
              <a:r>
                <a:rPr lang="es-ES" sz="4800" b="1" dirty="0" smtClean="0">
                  <a:solidFill>
                    <a:srgbClr val="203864"/>
                  </a:solidFill>
                  <a:effectLst>
                    <a:outerShdw blurRad="38100" dist="38100" dir="2700000" algn="tl">
                      <a:srgbClr val="000000">
                        <a:alpha val="43137"/>
                      </a:srgbClr>
                    </a:outerShdw>
                  </a:effectLst>
                  <a:latin typeface="Arial Rounded MT Bold" panose="020F0704030504030204" pitchFamily="34" charset="0"/>
                </a:rPr>
                <a:t>Conclusión</a:t>
              </a:r>
              <a:endParaRPr lang="es-MX" sz="4400" b="1" dirty="0">
                <a:solidFill>
                  <a:srgbClr val="203864"/>
                </a:solidFill>
                <a:effectLst>
                  <a:outerShdw blurRad="38100" dist="38100" dir="2700000" algn="tl">
                    <a:srgbClr val="000000">
                      <a:alpha val="43137"/>
                    </a:srgbClr>
                  </a:outerShdw>
                </a:effectLst>
                <a:latin typeface="Arial Rounded MT Bold" panose="020F0704030504030204" pitchFamily="34" charset="0"/>
              </a:endParaRPr>
            </a:p>
          </p:txBody>
        </p:sp>
      </p:grpSp>
      <p:pic>
        <p:nvPicPr>
          <p:cNvPr id="6" name="Imagen 5"/>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3046" r="9867"/>
          <a:stretch/>
        </p:blipFill>
        <p:spPr>
          <a:xfrm flipH="1">
            <a:off x="5714891" y="-27711"/>
            <a:ext cx="6485818" cy="6882837"/>
          </a:xfrm>
          <a:prstGeom prst="rect">
            <a:avLst/>
          </a:prstGeom>
        </p:spPr>
      </p:pic>
      <p:sp>
        <p:nvSpPr>
          <p:cNvPr id="20" name="CuadroTexto 19"/>
          <p:cNvSpPr txBox="1"/>
          <p:nvPr/>
        </p:nvSpPr>
        <p:spPr>
          <a:xfrm>
            <a:off x="755054" y="1739130"/>
            <a:ext cx="6983479" cy="4247317"/>
          </a:xfrm>
          <a:prstGeom prst="rect">
            <a:avLst/>
          </a:prstGeom>
          <a:noFill/>
          <a:ln>
            <a:noFill/>
          </a:ln>
        </p:spPr>
        <p:txBody>
          <a:bodyPr wrap="square" rtlCol="0">
            <a:spAutoFit/>
          </a:bodyPr>
          <a:lstStyle/>
          <a:p>
            <a:pPr algn="just"/>
            <a:r>
              <a:rPr lang="es-ES" sz="3000" b="1" dirty="0">
                <a:solidFill>
                  <a:schemeClr val="accent1">
                    <a:lumMod val="60000"/>
                    <a:lumOff val="40000"/>
                  </a:schemeClr>
                </a:solidFill>
                <a:effectLst>
                  <a:outerShdw blurRad="38100" dist="38100" dir="2700000" algn="tl">
                    <a:srgbClr val="000000">
                      <a:alpha val="43137"/>
                    </a:srgbClr>
                  </a:outerShdw>
                </a:effectLst>
                <a:latin typeface="Arial Rounded MT Bold" panose="020F0704030504030204" pitchFamily="34" charset="0"/>
              </a:rPr>
              <a:t>NIA 706 es de suma importancia ya que  desarrolla las circunstancias en las que el auditor ha de considerar incluir en el informe de auditoría párrafos adicionales que sean relevantes para comprender los estados financieros o la auditoría en sí, la responsabilidad del auditor o el propio informe de auditoría.</a:t>
            </a:r>
          </a:p>
        </p:txBody>
      </p:sp>
    </p:spTree>
    <p:extLst>
      <p:ext uri="{BB962C8B-B14F-4D97-AF65-F5344CB8AC3E}">
        <p14:creationId xmlns:p14="http://schemas.microsoft.com/office/powerpoint/2010/main" val="334032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8" name="Imagen 7"/>
          <p:cNvPicPr>
            <a:picLocks noChangeAspect="1"/>
          </p:cNvPicPr>
          <p:nvPr/>
        </p:nvPicPr>
        <p:blipFill rotWithShape="1">
          <a:blip r:embed="rId2">
            <a:extLst>
              <a:ext uri="{28A0092B-C50C-407E-A947-70E740481C1C}">
                <a14:useLocalDpi xmlns:a14="http://schemas.microsoft.com/office/drawing/2010/main" val="0"/>
              </a:ext>
            </a:extLst>
          </a:blip>
          <a:srcRect l="4818" t="18531"/>
          <a:stretch/>
        </p:blipFill>
        <p:spPr>
          <a:xfrm>
            <a:off x="27709" y="-27709"/>
            <a:ext cx="9227127" cy="3442346"/>
          </a:xfrm>
          <a:prstGeom prst="rect">
            <a:avLst/>
          </a:prstGeom>
        </p:spPr>
      </p:pic>
      <p:sp>
        <p:nvSpPr>
          <p:cNvPr id="15" name="CuadroTexto 14"/>
          <p:cNvSpPr txBox="1"/>
          <p:nvPr/>
        </p:nvSpPr>
        <p:spPr>
          <a:xfrm>
            <a:off x="414408" y="2835740"/>
            <a:ext cx="11206092" cy="2646878"/>
          </a:xfrm>
          <a:prstGeom prst="rect">
            <a:avLst/>
          </a:prstGeom>
          <a:noFill/>
          <a:effectLst>
            <a:glow rad="12700">
              <a:schemeClr val="accent1">
                <a:alpha val="40000"/>
              </a:schemeClr>
            </a:glow>
            <a:outerShdw blurRad="50800" sx="1000" sy="1000" algn="ctr" rotWithShape="0">
              <a:srgbClr val="000000">
                <a:alpha val="43137"/>
              </a:srgbClr>
            </a:outerShdw>
          </a:effectLst>
        </p:spPr>
        <p:txBody>
          <a:bodyPr wrap="square" rtlCol="0">
            <a:spAutoFit/>
          </a:bodyPr>
          <a:lstStyle/>
          <a:p>
            <a:r>
              <a:rPr lang="es-MX" sz="16600" dirty="0" smtClean="0">
                <a:solidFill>
                  <a:srgbClr val="203864"/>
                </a:solidFill>
                <a:effectLst>
                  <a:innerShdw blurRad="165100" dist="76200" dir="17640000">
                    <a:schemeClr val="bg1"/>
                  </a:innerShdw>
                </a:effectLst>
                <a:latin typeface="Arial Black" panose="020B0A04020102020204" pitchFamily="34" charset="0"/>
                <a:ea typeface="Verdana" panose="020B0604030504040204" pitchFamily="34" charset="0"/>
              </a:rPr>
              <a:t>GRACIAS </a:t>
            </a:r>
            <a:endParaRPr lang="es-MX" sz="13800" dirty="0">
              <a:solidFill>
                <a:srgbClr val="203864"/>
              </a:solidFill>
              <a:effectLst>
                <a:innerShdw blurRad="165100" dist="76200" dir="17640000">
                  <a:schemeClr val="bg1"/>
                </a:innerShdw>
              </a:effectLst>
              <a:latin typeface="Arial Black" panose="020B0A04020102020204" pitchFamily="34" charset="0"/>
              <a:ea typeface="Verdana" panose="020B0604030504040204" pitchFamily="34" charset="0"/>
            </a:endParaRPr>
          </a:p>
        </p:txBody>
      </p:sp>
      <p:sp>
        <p:nvSpPr>
          <p:cNvPr id="16" name="CuadroTexto 15"/>
          <p:cNvSpPr txBox="1"/>
          <p:nvPr/>
        </p:nvSpPr>
        <p:spPr>
          <a:xfrm>
            <a:off x="591828" y="5029726"/>
            <a:ext cx="11597714" cy="1569660"/>
          </a:xfrm>
          <a:prstGeom prst="rect">
            <a:avLst/>
          </a:prstGeom>
          <a:noFill/>
          <a:effectLst>
            <a:glow rad="12700">
              <a:schemeClr val="accent1">
                <a:alpha val="40000"/>
              </a:schemeClr>
            </a:glow>
            <a:outerShdw blurRad="50800" sx="1000" sy="1000" algn="ctr" rotWithShape="0">
              <a:srgbClr val="000000">
                <a:alpha val="43137"/>
              </a:srgbClr>
            </a:outerShdw>
          </a:effectLst>
        </p:spPr>
        <p:txBody>
          <a:bodyPr wrap="square" rtlCol="0">
            <a:spAutoFit/>
          </a:bodyPr>
          <a:lstStyle/>
          <a:p>
            <a:r>
              <a:rPr lang="es-MX" sz="9600" dirty="0" smtClean="0">
                <a:solidFill>
                  <a:srgbClr val="203864"/>
                </a:solidFill>
                <a:effectLst>
                  <a:innerShdw blurRad="165100" dist="76200" dir="17640000">
                    <a:schemeClr val="bg1"/>
                  </a:innerShdw>
                </a:effectLst>
                <a:latin typeface="Arial Black" panose="020B0A04020102020204" pitchFamily="34" charset="0"/>
                <a:ea typeface="Verdana" panose="020B0604030504040204" pitchFamily="34" charset="0"/>
              </a:rPr>
              <a:t>EXCELENTE DÍA </a:t>
            </a:r>
            <a:endParaRPr lang="es-MX" sz="9600" dirty="0">
              <a:solidFill>
                <a:srgbClr val="203864"/>
              </a:solidFill>
              <a:effectLst>
                <a:innerShdw blurRad="165100" dist="76200" dir="17640000">
                  <a:schemeClr val="bg1"/>
                </a:innerShdw>
              </a:effectLst>
              <a:latin typeface="Arial Black" panose="020B0A04020102020204" pitchFamily="34" charset="0"/>
              <a:ea typeface="Verdana" panose="020B0604030504040204" pitchFamily="34" charset="0"/>
            </a:endParaRPr>
          </a:p>
        </p:txBody>
      </p:sp>
      <p:pic>
        <p:nvPicPr>
          <p:cNvPr id="17" name="Imagen 16"/>
          <p:cNvPicPr>
            <a:picLocks noChangeAspect="1"/>
          </p:cNvPicPr>
          <p:nvPr/>
        </p:nvPicPr>
        <p:blipFill rotWithShape="1">
          <a:blip r:embed="rId3">
            <a:extLst>
              <a:ext uri="{28A0092B-C50C-407E-A947-70E740481C1C}">
                <a14:useLocalDpi xmlns:a14="http://schemas.microsoft.com/office/drawing/2010/main" val="0"/>
              </a:ext>
            </a:extLst>
          </a:blip>
          <a:srcRect t="18469" r="18048"/>
          <a:stretch/>
        </p:blipFill>
        <p:spPr>
          <a:xfrm>
            <a:off x="8413137" y="-9728"/>
            <a:ext cx="3775620" cy="3275448"/>
          </a:xfrm>
          <a:prstGeom prst="rect">
            <a:avLst/>
          </a:prstGeom>
        </p:spPr>
      </p:pic>
    </p:spTree>
    <p:extLst>
      <p:ext uri="{BB962C8B-B14F-4D97-AF65-F5344CB8AC3E}">
        <p14:creationId xmlns:p14="http://schemas.microsoft.com/office/powerpoint/2010/main" val="228175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6" name="Rectángulo 45"/>
          <p:cNvSpPr/>
          <p:nvPr/>
        </p:nvSpPr>
        <p:spPr>
          <a:xfrm>
            <a:off x="831" y="832"/>
            <a:ext cx="12191999" cy="26703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CuadroTexto 6"/>
          <p:cNvSpPr txBox="1"/>
          <p:nvPr/>
        </p:nvSpPr>
        <p:spPr>
          <a:xfrm>
            <a:off x="462455" y="427555"/>
            <a:ext cx="5633543" cy="1846659"/>
          </a:xfrm>
          <a:prstGeom prst="rect">
            <a:avLst/>
          </a:prstGeom>
          <a:noFill/>
          <a:ln>
            <a:noFill/>
          </a:ln>
        </p:spPr>
        <p:txBody>
          <a:bodyPr wrap="square" rtlCol="0">
            <a:spAutoFit/>
          </a:bodyPr>
          <a:lstStyle/>
          <a:p>
            <a:r>
              <a:rPr lang="es-MX" sz="6000" dirty="0" smtClean="0">
                <a:solidFill>
                  <a:srgbClr val="203864"/>
                </a:solidFill>
                <a:effectLst>
                  <a:glow rad="76200">
                    <a:schemeClr val="tx1">
                      <a:alpha val="18000"/>
                    </a:schemeClr>
                  </a:glow>
                </a:effectLst>
                <a:latin typeface="Arial Black" panose="020B0A04020102020204" pitchFamily="34" charset="0"/>
              </a:rPr>
              <a:t>Maestría</a:t>
            </a:r>
            <a:r>
              <a:rPr lang="es-MX" sz="5400" dirty="0" smtClean="0">
                <a:solidFill>
                  <a:srgbClr val="203864"/>
                </a:solidFill>
                <a:effectLst>
                  <a:glow rad="76200">
                    <a:schemeClr val="tx1">
                      <a:alpha val="18000"/>
                    </a:schemeClr>
                  </a:glow>
                </a:effectLst>
                <a:latin typeface="Arial Black" panose="020B0A04020102020204" pitchFamily="34" charset="0"/>
              </a:rPr>
              <a:t> </a:t>
            </a:r>
          </a:p>
          <a:p>
            <a:r>
              <a:rPr lang="es-MX" sz="5400" dirty="0" smtClean="0">
                <a:solidFill>
                  <a:srgbClr val="203864"/>
                </a:solidFill>
                <a:effectLst>
                  <a:glow rad="76200">
                    <a:schemeClr val="tx1">
                      <a:alpha val="18000"/>
                    </a:schemeClr>
                  </a:glow>
                </a:effectLst>
                <a:latin typeface="Arial Black" panose="020B0A04020102020204" pitchFamily="34" charset="0"/>
              </a:rPr>
              <a:t>en Auditoría</a:t>
            </a:r>
            <a:endParaRPr lang="es-MX" sz="5400" dirty="0">
              <a:solidFill>
                <a:srgbClr val="203864"/>
              </a:solidFill>
              <a:effectLst>
                <a:glow rad="76200">
                  <a:schemeClr val="tx1">
                    <a:alpha val="18000"/>
                  </a:schemeClr>
                </a:glow>
              </a:effectLst>
              <a:latin typeface="Arial Black" panose="020B0A04020102020204" pitchFamily="34" charset="0"/>
            </a:endParaRPr>
          </a:p>
        </p:txBody>
      </p:sp>
      <p:sp>
        <p:nvSpPr>
          <p:cNvPr id="15" name="Rectángulo redondeado 14"/>
          <p:cNvSpPr/>
          <p:nvPr/>
        </p:nvSpPr>
        <p:spPr>
          <a:xfrm>
            <a:off x="650029" y="3235569"/>
            <a:ext cx="11235919" cy="1151051"/>
          </a:xfrm>
          <a:prstGeom prst="roundRect">
            <a:avLst>
              <a:gd name="adj" fmla="val 50000"/>
            </a:avLst>
          </a:prstGeom>
          <a:noFill/>
          <a:ln w="381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Rectángulo redondeado 15"/>
          <p:cNvSpPr/>
          <p:nvPr/>
        </p:nvSpPr>
        <p:spPr>
          <a:xfrm>
            <a:off x="844632" y="4391570"/>
            <a:ext cx="10798185" cy="835418"/>
          </a:xfrm>
          <a:prstGeom prst="roundRect">
            <a:avLst>
              <a:gd name="adj" fmla="val 50000"/>
            </a:avLst>
          </a:prstGeom>
          <a:noFill/>
          <a:ln w="381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8" name="CuadroTexto 37"/>
          <p:cNvSpPr txBox="1"/>
          <p:nvPr/>
        </p:nvSpPr>
        <p:spPr>
          <a:xfrm>
            <a:off x="2012464" y="5654985"/>
            <a:ext cx="8442896" cy="707886"/>
          </a:xfrm>
          <a:prstGeom prst="rect">
            <a:avLst/>
          </a:prstGeom>
          <a:noFill/>
        </p:spPr>
        <p:txBody>
          <a:bodyPr wrap="square" rtlCol="0">
            <a:spAutoFit/>
          </a:bodyPr>
          <a:lstStyle/>
          <a:p>
            <a:r>
              <a:rPr lang="es-ES" sz="4000" dirty="0" smtClean="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rPr>
              <a:t>Carlos Orlando Mejía Miranda</a:t>
            </a:r>
          </a:p>
        </p:txBody>
      </p:sp>
      <p:sp>
        <p:nvSpPr>
          <p:cNvPr id="39" name="Rectángulo redondeado 38"/>
          <p:cNvSpPr/>
          <p:nvPr/>
        </p:nvSpPr>
        <p:spPr>
          <a:xfrm>
            <a:off x="1725879" y="5599916"/>
            <a:ext cx="8931187" cy="835418"/>
          </a:xfrm>
          <a:prstGeom prst="roundRect">
            <a:avLst>
              <a:gd name="adj" fmla="val 50000"/>
            </a:avLst>
          </a:prstGeom>
          <a:noFill/>
          <a:ln w="381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0" name="Elipse 39"/>
          <p:cNvSpPr/>
          <p:nvPr/>
        </p:nvSpPr>
        <p:spPr>
          <a:xfrm>
            <a:off x="1062820" y="4222902"/>
            <a:ext cx="894167" cy="167626"/>
          </a:xfrm>
          <a:prstGeom prst="ellipse">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2" name="Elipse 41"/>
          <p:cNvSpPr/>
          <p:nvPr/>
        </p:nvSpPr>
        <p:spPr>
          <a:xfrm>
            <a:off x="1066727" y="4386636"/>
            <a:ext cx="894167" cy="176468"/>
          </a:xfrm>
          <a:prstGeom prst="ellipse">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3" name="Rectángulo 42"/>
          <p:cNvSpPr/>
          <p:nvPr/>
        </p:nvSpPr>
        <p:spPr>
          <a:xfrm>
            <a:off x="1546679" y="4301331"/>
            <a:ext cx="9421446" cy="159551"/>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4" name="Elipse 43"/>
          <p:cNvSpPr/>
          <p:nvPr/>
        </p:nvSpPr>
        <p:spPr>
          <a:xfrm>
            <a:off x="10569000" y="4236319"/>
            <a:ext cx="894167" cy="167626"/>
          </a:xfrm>
          <a:prstGeom prst="ellipse">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5" name="Elipse 44"/>
          <p:cNvSpPr/>
          <p:nvPr/>
        </p:nvSpPr>
        <p:spPr>
          <a:xfrm>
            <a:off x="10538225" y="4394436"/>
            <a:ext cx="894167" cy="176468"/>
          </a:xfrm>
          <a:prstGeom prst="ellipse">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CuadroTexto 10"/>
          <p:cNvSpPr txBox="1"/>
          <p:nvPr/>
        </p:nvSpPr>
        <p:spPr>
          <a:xfrm>
            <a:off x="951406" y="3415905"/>
            <a:ext cx="10633166" cy="830997"/>
          </a:xfrm>
          <a:prstGeom prst="rect">
            <a:avLst/>
          </a:prstGeom>
          <a:noFill/>
        </p:spPr>
        <p:txBody>
          <a:bodyPr wrap="square" rtlCol="0">
            <a:spAutoFit/>
          </a:bodyPr>
          <a:lstStyle/>
          <a:p>
            <a:r>
              <a:rPr lang="es-MX" sz="4800" dirty="0" smtClean="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rPr>
              <a:t>Mtro. Eduardo Maubert Viveros</a:t>
            </a:r>
            <a:endParaRPr lang="es-MX" sz="4400" dirty="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endParaRPr>
          </a:p>
        </p:txBody>
      </p:sp>
      <p:sp>
        <p:nvSpPr>
          <p:cNvPr id="14" name="CuadroTexto 13"/>
          <p:cNvSpPr txBox="1"/>
          <p:nvPr/>
        </p:nvSpPr>
        <p:spPr>
          <a:xfrm>
            <a:off x="1131217" y="4425997"/>
            <a:ext cx="10633166" cy="707886"/>
          </a:xfrm>
          <a:prstGeom prst="rect">
            <a:avLst/>
          </a:prstGeom>
          <a:noFill/>
        </p:spPr>
        <p:txBody>
          <a:bodyPr wrap="square" rtlCol="0">
            <a:spAutoFit/>
          </a:bodyPr>
          <a:lstStyle/>
          <a:p>
            <a:r>
              <a:rPr lang="es-ES" sz="4000" dirty="0" smtClean="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rPr>
              <a:t>Auditoría de los estados financieros</a:t>
            </a:r>
          </a:p>
        </p:txBody>
      </p:sp>
      <p:grpSp>
        <p:nvGrpSpPr>
          <p:cNvPr id="61" name="Grupo 60"/>
          <p:cNvGrpSpPr/>
          <p:nvPr/>
        </p:nvGrpSpPr>
        <p:grpSpPr>
          <a:xfrm>
            <a:off x="5391150" y="0"/>
            <a:ext cx="6804680" cy="2760558"/>
            <a:chOff x="5573038" y="0"/>
            <a:chExt cx="6584692" cy="2523182"/>
          </a:xfrm>
        </p:grpSpPr>
        <p:sp>
          <p:nvSpPr>
            <p:cNvPr id="58" name="Rectángulo 57"/>
            <p:cNvSpPr/>
            <p:nvPr/>
          </p:nvSpPr>
          <p:spPr>
            <a:xfrm>
              <a:off x="6775097" y="0"/>
              <a:ext cx="5382633" cy="2512201"/>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9" name="Elipse 58"/>
            <p:cNvSpPr/>
            <p:nvPr/>
          </p:nvSpPr>
          <p:spPr>
            <a:xfrm>
              <a:off x="5573038" y="0"/>
              <a:ext cx="2523182" cy="2523182"/>
            </a:xfrm>
            <a:prstGeom prst="ellipse">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60" name="Imagen 59"/>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5751396" y="89131"/>
            <a:ext cx="6459652" cy="2563675"/>
          </a:xfrm>
          <a:prstGeom prst="rect">
            <a:avLst/>
          </a:prstGeom>
        </p:spPr>
      </p:pic>
    </p:spTree>
    <p:extLst>
      <p:ext uri="{BB962C8B-B14F-4D97-AF65-F5344CB8AC3E}">
        <p14:creationId xmlns:p14="http://schemas.microsoft.com/office/powerpoint/2010/main" val="124246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p:cNvSpPr txBox="1"/>
          <p:nvPr/>
        </p:nvSpPr>
        <p:spPr>
          <a:xfrm>
            <a:off x="6517703" y="2016356"/>
            <a:ext cx="5072705" cy="3016210"/>
          </a:xfrm>
          <a:prstGeom prst="rect">
            <a:avLst/>
          </a:prstGeom>
          <a:noFill/>
          <a:effectLst>
            <a:glow rad="12700">
              <a:schemeClr val="accent1">
                <a:alpha val="40000"/>
              </a:schemeClr>
            </a:glow>
            <a:outerShdw blurRad="50800" sx="1000" sy="1000" algn="ctr" rotWithShape="0">
              <a:srgbClr val="000000">
                <a:alpha val="43137"/>
              </a:srgbClr>
            </a:outerShdw>
          </a:effectLst>
        </p:spPr>
        <p:txBody>
          <a:bodyPr wrap="square" rtlCol="0">
            <a:spAutoFit/>
          </a:bodyPr>
          <a:lstStyle/>
          <a:p>
            <a:r>
              <a:rPr lang="es-MX" sz="19000" dirty="0" smtClean="0">
                <a:solidFill>
                  <a:srgbClr val="203864"/>
                </a:solidFill>
                <a:effectLst>
                  <a:innerShdw blurRad="165100" dist="76200" dir="13500000">
                    <a:schemeClr val="bg1"/>
                  </a:innerShdw>
                </a:effectLst>
                <a:latin typeface="Arial Black" panose="020B0A04020102020204" pitchFamily="34" charset="0"/>
                <a:ea typeface="Verdana" panose="020B0604030504040204" pitchFamily="34" charset="0"/>
              </a:rPr>
              <a:t>706</a:t>
            </a:r>
            <a:endParaRPr lang="es-MX" sz="19000" dirty="0">
              <a:solidFill>
                <a:srgbClr val="203864"/>
              </a:solidFill>
              <a:effectLst>
                <a:innerShdw blurRad="165100" dist="76200" dir="13500000">
                  <a:schemeClr val="bg1"/>
                </a:innerShdw>
              </a:effectLst>
              <a:latin typeface="Arial Black" panose="020B0A04020102020204" pitchFamily="34" charset="0"/>
              <a:ea typeface="Verdana" panose="020B0604030504040204" pitchFamily="34" charset="0"/>
            </a:endParaRPr>
          </a:p>
        </p:txBody>
      </p:sp>
      <p:sp>
        <p:nvSpPr>
          <p:cNvPr id="8" name="CuadroTexto 7"/>
          <p:cNvSpPr txBox="1"/>
          <p:nvPr/>
        </p:nvSpPr>
        <p:spPr>
          <a:xfrm>
            <a:off x="8331400" y="307766"/>
            <a:ext cx="3858768" cy="2139047"/>
          </a:xfrm>
          <a:prstGeom prst="rect">
            <a:avLst/>
          </a:prstGeom>
          <a:noFill/>
          <a:effectLst>
            <a:glow rad="12700">
              <a:schemeClr val="accent1">
                <a:alpha val="40000"/>
              </a:schemeClr>
            </a:glow>
          </a:effectLst>
        </p:spPr>
        <p:txBody>
          <a:bodyPr wrap="square" rtlCol="0">
            <a:spAutoFit/>
          </a:bodyPr>
          <a:lstStyle/>
          <a:p>
            <a:r>
              <a:rPr lang="es-MX" sz="13300" dirty="0" smtClean="0">
                <a:solidFill>
                  <a:srgbClr val="203864"/>
                </a:solidFill>
                <a:effectLst>
                  <a:innerShdw blurRad="165100" dist="76200" dir="13500000">
                    <a:schemeClr val="bg1"/>
                  </a:innerShdw>
                </a:effectLst>
                <a:latin typeface="Arial Black" panose="020B0A04020102020204" pitchFamily="34" charset="0"/>
              </a:rPr>
              <a:t>NIA</a:t>
            </a:r>
            <a:endParaRPr lang="es-MX" sz="13300" dirty="0">
              <a:solidFill>
                <a:srgbClr val="203864"/>
              </a:solidFill>
              <a:effectLst>
                <a:innerShdw blurRad="165100" dist="76200" dir="13500000">
                  <a:schemeClr val="bg1"/>
                </a:innerShdw>
              </a:effectLst>
              <a:latin typeface="Arial Black" panose="020B0A04020102020204" pitchFamily="34" charset="0"/>
            </a:endParaRPr>
          </a:p>
        </p:txBody>
      </p:sp>
      <p:pic>
        <p:nvPicPr>
          <p:cNvPr id="9" name="Imagen 8"/>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491" t="39426" b="22185"/>
          <a:stretch/>
        </p:blipFill>
        <p:spPr>
          <a:xfrm>
            <a:off x="0" y="-2844"/>
            <a:ext cx="9752079" cy="4136332"/>
          </a:xfrm>
          <a:prstGeom prst="rect">
            <a:avLst/>
          </a:prstGeom>
        </p:spPr>
      </p:pic>
      <p:sp>
        <p:nvSpPr>
          <p:cNvPr id="10" name="CuadroTexto 9"/>
          <p:cNvSpPr txBox="1"/>
          <p:nvPr/>
        </p:nvSpPr>
        <p:spPr>
          <a:xfrm>
            <a:off x="38927" y="4244969"/>
            <a:ext cx="12192001" cy="2677656"/>
          </a:xfrm>
          <a:prstGeom prst="rect">
            <a:avLst/>
          </a:prstGeom>
          <a:noFill/>
        </p:spPr>
        <p:txBody>
          <a:bodyPr wrap="square" rtlCol="0">
            <a:spAutoFit/>
          </a:bodyPr>
          <a:lstStyle/>
          <a:p>
            <a:r>
              <a:rPr lang="es-ES" sz="4100" b="1" dirty="0" smtClean="0">
                <a:solidFill>
                  <a:srgbClr val="97B0DC"/>
                </a:solidFill>
                <a:effectLst>
                  <a:outerShdw blurRad="38100" dist="38100" dir="2700000" algn="tl">
                    <a:srgbClr val="000000">
                      <a:alpha val="43137"/>
                    </a:srgbClr>
                  </a:outerShdw>
                </a:effectLst>
                <a:latin typeface="Arial Rounded MT Bold" panose="020F0704030504030204" pitchFamily="34" charset="0"/>
              </a:rPr>
              <a:t>PÁRRAFOS DE ÉNFASIS </a:t>
            </a:r>
          </a:p>
          <a:p>
            <a:r>
              <a:rPr lang="es-ES" sz="4100" b="1" dirty="0" smtClean="0">
                <a:solidFill>
                  <a:srgbClr val="97B0DC"/>
                </a:solidFill>
                <a:effectLst>
                  <a:outerShdw blurRad="38100" dist="38100" dir="2700000" algn="tl">
                    <a:srgbClr val="000000">
                      <a:alpha val="43137"/>
                    </a:srgbClr>
                  </a:outerShdw>
                </a:effectLst>
                <a:latin typeface="Arial Rounded MT Bold" panose="020F0704030504030204" pitchFamily="34" charset="0"/>
              </a:rPr>
              <a:t>Y PÁRRAFOS DE OTRAS CUESTIONES EN EL INFORME DE AUDITORÍA EMITIDO POR UN AUDITOR INDEPENDIENTE</a:t>
            </a:r>
            <a:endParaRPr lang="es-MX" sz="4100" b="1" dirty="0">
              <a:solidFill>
                <a:srgbClr val="97B0DC"/>
              </a:solidFill>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29260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27709"/>
            <a:ext cx="12192000" cy="692087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0" name="CuadroTexto 9"/>
          <p:cNvSpPr txBox="1"/>
          <p:nvPr/>
        </p:nvSpPr>
        <p:spPr>
          <a:xfrm>
            <a:off x="231207" y="1965607"/>
            <a:ext cx="12192001" cy="2462213"/>
          </a:xfrm>
          <a:prstGeom prst="rect">
            <a:avLst/>
          </a:prstGeom>
          <a:noFill/>
        </p:spPr>
        <p:txBody>
          <a:bodyPr wrap="square" rtlCol="0">
            <a:spAutoFit/>
          </a:bodyPr>
          <a:lstStyle/>
          <a:p>
            <a:pPr marL="457200" indent="-457200">
              <a:buFont typeface="Courier New" panose="02070309020205020404" pitchFamily="49" charset="0"/>
              <a:buChar char="o"/>
            </a:pPr>
            <a:r>
              <a:rPr lang="es-ES" sz="2800" b="1" dirty="0" smtClean="0">
                <a:solidFill>
                  <a:srgbClr val="6C8FCE"/>
                </a:solidFill>
                <a:effectLst>
                  <a:outerShdw blurRad="38100" dist="38100" dir="2700000" algn="tl">
                    <a:srgbClr val="000000">
                      <a:alpha val="43137"/>
                    </a:srgbClr>
                  </a:outerShdw>
                </a:effectLst>
                <a:latin typeface="Arial Rounded MT Bold" panose="020F0704030504030204" pitchFamily="34" charset="0"/>
              </a:rPr>
              <a:t>Introducción</a:t>
            </a:r>
          </a:p>
          <a:p>
            <a:pPr marL="457200" indent="-457200">
              <a:buFont typeface="Courier New" panose="02070309020205020404" pitchFamily="49" charset="0"/>
              <a:buChar char="o"/>
            </a:pPr>
            <a:endParaRPr lang="es-ES" sz="2800" b="1" dirty="0" smtClean="0">
              <a:solidFill>
                <a:srgbClr val="6C8FCE"/>
              </a:solidFill>
              <a:effectLst>
                <a:outerShdw blurRad="38100" dist="38100" dir="2700000" algn="tl">
                  <a:srgbClr val="000000">
                    <a:alpha val="43137"/>
                  </a:srgbClr>
                </a:outerShdw>
              </a:effectLst>
              <a:latin typeface="Arial Rounded MT Bold" panose="020F0704030504030204" pitchFamily="34" charset="0"/>
            </a:endParaRPr>
          </a:p>
          <a:p>
            <a:pPr marL="457200" indent="-457200">
              <a:lnSpc>
                <a:spcPct val="150000"/>
              </a:lnSpc>
              <a:buFont typeface="Courier New" panose="02070309020205020404" pitchFamily="49" charset="0"/>
              <a:buChar char="o"/>
            </a:pPr>
            <a:r>
              <a:rPr lang="es-ES" sz="2800" b="1" dirty="0" smtClean="0">
                <a:solidFill>
                  <a:srgbClr val="6C8FCE"/>
                </a:solidFill>
                <a:effectLst>
                  <a:outerShdw blurRad="38100" dist="38100" dir="2700000" algn="tl">
                    <a:srgbClr val="000000">
                      <a:alpha val="43137"/>
                    </a:srgbClr>
                  </a:outerShdw>
                </a:effectLst>
                <a:latin typeface="Arial Rounded MT Bold" panose="020F0704030504030204" pitchFamily="34" charset="0"/>
              </a:rPr>
              <a:t>Objetivo</a:t>
            </a:r>
          </a:p>
          <a:p>
            <a:pPr marL="457200" indent="-457200">
              <a:buFont typeface="Courier New" panose="02070309020205020404" pitchFamily="49" charset="0"/>
              <a:buChar char="o"/>
            </a:pPr>
            <a:r>
              <a:rPr lang="es-ES" sz="2800" b="1" dirty="0" smtClean="0">
                <a:solidFill>
                  <a:srgbClr val="6C8FCE"/>
                </a:solidFill>
                <a:effectLst>
                  <a:outerShdw blurRad="38100" dist="38100" dir="2700000" algn="tl">
                    <a:srgbClr val="000000">
                      <a:alpha val="43137"/>
                    </a:srgbClr>
                  </a:outerShdw>
                </a:effectLst>
                <a:latin typeface="Arial Rounded MT Bold" panose="020F0704030504030204" pitchFamily="34" charset="0"/>
              </a:rPr>
              <a:t>Definiciones</a:t>
            </a:r>
          </a:p>
          <a:p>
            <a:pPr marL="457200" indent="-457200">
              <a:buFont typeface="Courier New" panose="02070309020205020404" pitchFamily="49" charset="0"/>
              <a:buChar char="o"/>
            </a:pPr>
            <a:r>
              <a:rPr lang="es-ES" sz="2800" b="1" dirty="0" smtClean="0">
                <a:solidFill>
                  <a:srgbClr val="6C8FCE"/>
                </a:solidFill>
                <a:effectLst>
                  <a:outerShdw blurRad="38100" dist="38100" dir="2700000" algn="tl">
                    <a:srgbClr val="000000">
                      <a:alpha val="43137"/>
                    </a:srgbClr>
                  </a:outerShdw>
                </a:effectLst>
                <a:latin typeface="Arial Rounded MT Bold" panose="020F0704030504030204" pitchFamily="34" charset="0"/>
              </a:rPr>
              <a:t>Requerimientos</a:t>
            </a:r>
          </a:p>
        </p:txBody>
      </p:sp>
      <p:sp>
        <p:nvSpPr>
          <p:cNvPr id="11" name="CuadroTexto 10"/>
          <p:cNvSpPr txBox="1"/>
          <p:nvPr/>
        </p:nvSpPr>
        <p:spPr>
          <a:xfrm>
            <a:off x="1300119" y="4336226"/>
            <a:ext cx="10798098" cy="2246769"/>
          </a:xfrm>
          <a:prstGeom prst="rect">
            <a:avLst/>
          </a:prstGeom>
          <a:noFill/>
        </p:spPr>
        <p:txBody>
          <a:bodyPr wrap="square" rtlCol="0">
            <a:spAutoFit/>
          </a:bodyPr>
          <a:lstStyle/>
          <a:p>
            <a:pPr marL="457200" indent="-457200">
              <a:buFont typeface="Arial" panose="020B0604020202020204" pitchFamily="34" charset="0"/>
              <a:buChar char="•"/>
            </a:pPr>
            <a:r>
              <a:rPr lang="es-ES" sz="2800" b="1" dirty="0" smtClean="0">
                <a:solidFill>
                  <a:srgbClr val="97B0DC"/>
                </a:solidFill>
                <a:effectLst>
                  <a:outerShdw blurRad="38100" dist="38100" dir="2700000" algn="tl">
                    <a:srgbClr val="000000">
                      <a:alpha val="43137"/>
                    </a:srgbClr>
                  </a:outerShdw>
                </a:effectLst>
                <a:latin typeface="Arial Rounded MT Bold" panose="020F0704030504030204" pitchFamily="34" charset="0"/>
              </a:rPr>
              <a:t>Párrafo de énfasis en el informe de auditoría</a:t>
            </a:r>
          </a:p>
          <a:p>
            <a:pPr marL="457200" indent="-457200">
              <a:buFont typeface="Arial" panose="020B0604020202020204" pitchFamily="34" charset="0"/>
              <a:buChar char="•"/>
            </a:pPr>
            <a:r>
              <a:rPr lang="es-ES" sz="2800" b="1" dirty="0" smtClean="0">
                <a:solidFill>
                  <a:srgbClr val="97B0DC"/>
                </a:solidFill>
                <a:effectLst>
                  <a:outerShdw blurRad="38100" dist="38100" dir="2700000" algn="tl">
                    <a:srgbClr val="000000">
                      <a:alpha val="43137"/>
                    </a:srgbClr>
                  </a:outerShdw>
                </a:effectLst>
                <a:latin typeface="Arial Rounded MT Bold" panose="020F0704030504030204" pitchFamily="34" charset="0"/>
              </a:rPr>
              <a:t>Párrafos sobre otras cuestiones en el informe de                 auditoría</a:t>
            </a:r>
          </a:p>
          <a:p>
            <a:pPr marL="457200" indent="-457200">
              <a:buFont typeface="Arial" panose="020B0604020202020204" pitchFamily="34" charset="0"/>
              <a:buChar char="•"/>
            </a:pPr>
            <a:r>
              <a:rPr lang="es-ES" sz="2800" b="1" dirty="0" smtClean="0">
                <a:solidFill>
                  <a:srgbClr val="97B0DC"/>
                </a:solidFill>
                <a:effectLst>
                  <a:outerShdw blurRad="38100" dist="38100" dir="2700000" algn="tl">
                    <a:srgbClr val="000000">
                      <a:alpha val="43137"/>
                    </a:srgbClr>
                  </a:outerShdw>
                </a:effectLst>
                <a:latin typeface="Arial Rounded MT Bold" panose="020F0704030504030204" pitchFamily="34" charset="0"/>
              </a:rPr>
              <a:t>Comunicación con los responsables del gobierno de la   entidad</a:t>
            </a:r>
            <a:endParaRPr lang="es-MX" sz="2800" b="1" dirty="0">
              <a:solidFill>
                <a:srgbClr val="97B0DC"/>
              </a:solidFill>
              <a:effectLst>
                <a:outerShdw blurRad="38100" dist="38100" dir="2700000" algn="tl">
                  <a:srgbClr val="000000">
                    <a:alpha val="43137"/>
                  </a:srgbClr>
                </a:outerShdw>
              </a:effectLst>
              <a:latin typeface="Arial Rounded MT Bold" panose="020F0704030504030204" pitchFamily="34" charset="0"/>
            </a:endParaRPr>
          </a:p>
        </p:txBody>
      </p:sp>
      <p:sp>
        <p:nvSpPr>
          <p:cNvPr id="12" name="CuadroTexto 11"/>
          <p:cNvSpPr txBox="1"/>
          <p:nvPr/>
        </p:nvSpPr>
        <p:spPr>
          <a:xfrm>
            <a:off x="1300118" y="2366590"/>
            <a:ext cx="2536556" cy="523220"/>
          </a:xfrm>
          <a:prstGeom prst="rect">
            <a:avLst/>
          </a:prstGeom>
          <a:noFill/>
        </p:spPr>
        <p:txBody>
          <a:bodyPr wrap="square" rtlCol="0">
            <a:spAutoFit/>
          </a:bodyPr>
          <a:lstStyle/>
          <a:p>
            <a:pPr marL="457200" indent="-457200">
              <a:buFont typeface="Arial" panose="020B0604020202020204" pitchFamily="34" charset="0"/>
              <a:buChar char="•"/>
            </a:pPr>
            <a:r>
              <a:rPr lang="es-ES" sz="2800" b="1" dirty="0" smtClean="0">
                <a:solidFill>
                  <a:srgbClr val="97B0DC"/>
                </a:solidFill>
                <a:effectLst>
                  <a:outerShdw blurRad="38100" dist="38100" dir="2700000" algn="tl">
                    <a:srgbClr val="000000">
                      <a:alpha val="43137"/>
                    </a:srgbClr>
                  </a:outerShdw>
                </a:effectLst>
                <a:latin typeface="Arial Rounded MT Bold" panose="020F0704030504030204" pitchFamily="34" charset="0"/>
              </a:rPr>
              <a:t>Alcance</a:t>
            </a:r>
          </a:p>
        </p:txBody>
      </p:sp>
      <p:grpSp>
        <p:nvGrpSpPr>
          <p:cNvPr id="29" name="Grupo 28"/>
          <p:cNvGrpSpPr/>
          <p:nvPr/>
        </p:nvGrpSpPr>
        <p:grpSpPr>
          <a:xfrm>
            <a:off x="3739100" y="148697"/>
            <a:ext cx="8918567" cy="4384877"/>
            <a:chOff x="3598424" y="-15425"/>
            <a:chExt cx="8918567" cy="4384877"/>
          </a:xfrm>
        </p:grpSpPr>
        <p:sp>
          <p:nvSpPr>
            <p:cNvPr id="24" name="CuadroTexto 23"/>
            <p:cNvSpPr txBox="1"/>
            <p:nvPr/>
          </p:nvSpPr>
          <p:spPr>
            <a:xfrm>
              <a:off x="4992326" y="1211761"/>
              <a:ext cx="691634" cy="523220"/>
            </a:xfrm>
            <a:prstGeom prst="rect">
              <a:avLst/>
            </a:prstGeom>
            <a:noFill/>
          </p:spPr>
          <p:txBody>
            <a:bodyPr wrap="square" rtlCol="0">
              <a:spAutoFit/>
            </a:bodyPr>
            <a:lstStyle/>
            <a:p>
              <a:r>
                <a:rPr lang="es-MX" sz="2800" dirty="0" smtClean="0">
                  <a:ln w="0"/>
                  <a:solidFill>
                    <a:srgbClr val="26426C"/>
                  </a:solidFill>
                  <a:latin typeface="Arial Narrow" panose="020B0606020202030204" pitchFamily="34" charset="0"/>
                </a:rPr>
                <a:t>NIA</a:t>
              </a:r>
              <a:endParaRPr lang="es-MX" sz="2800" dirty="0">
                <a:ln w="0"/>
                <a:solidFill>
                  <a:srgbClr val="26426C"/>
                </a:solidFill>
                <a:latin typeface="Arial Narrow" panose="020B0606020202030204" pitchFamily="34" charset="0"/>
              </a:endParaRPr>
            </a:p>
          </p:txBody>
        </p:sp>
        <p:pic>
          <p:nvPicPr>
            <p:cNvPr id="22" name="Imagen 21"/>
            <p:cNvPicPr>
              <a:picLocks noChangeAspect="1"/>
            </p:cNvPicPr>
            <p:nvPr/>
          </p:nvPicPr>
          <p:blipFill rotWithShape="1">
            <a:blip r:embed="rId2" cstate="print">
              <a:extLst>
                <a:ext uri="{28A0092B-C50C-407E-A947-70E740481C1C}">
                  <a14:useLocalDpi xmlns:a14="http://schemas.microsoft.com/office/drawing/2010/main" val="0"/>
                </a:ext>
              </a:extLst>
            </a:blip>
            <a:srcRect r="1616"/>
            <a:stretch/>
          </p:blipFill>
          <p:spPr>
            <a:xfrm>
              <a:off x="3598424" y="-15425"/>
              <a:ext cx="8454693" cy="4384877"/>
            </a:xfrm>
            <a:prstGeom prst="rect">
              <a:avLst/>
            </a:prstGeom>
          </p:spPr>
        </p:pic>
        <p:sp>
          <p:nvSpPr>
            <p:cNvPr id="17" name="CuadroTexto 16"/>
            <p:cNvSpPr txBox="1"/>
            <p:nvPr/>
          </p:nvSpPr>
          <p:spPr>
            <a:xfrm>
              <a:off x="6462169" y="2130893"/>
              <a:ext cx="691634" cy="523220"/>
            </a:xfrm>
            <a:prstGeom prst="rect">
              <a:avLst/>
            </a:prstGeom>
            <a:noFill/>
          </p:spPr>
          <p:txBody>
            <a:bodyPr wrap="square" rtlCol="0">
              <a:spAutoFit/>
            </a:bodyPr>
            <a:lstStyle/>
            <a:p>
              <a:r>
                <a:rPr lang="es-MX" sz="2800" dirty="0" smtClean="0">
                  <a:ln w="0"/>
                  <a:solidFill>
                    <a:srgbClr val="207192"/>
                  </a:solidFill>
                  <a:latin typeface="Arial Narrow" panose="020B0606020202030204" pitchFamily="34" charset="0"/>
                </a:rPr>
                <a:t>NIA</a:t>
              </a:r>
              <a:endParaRPr lang="es-MX" sz="2800" dirty="0">
                <a:ln w="0"/>
                <a:solidFill>
                  <a:srgbClr val="207192"/>
                </a:solidFill>
                <a:latin typeface="Arial Narrow" panose="020B0606020202030204" pitchFamily="34" charset="0"/>
              </a:endParaRPr>
            </a:p>
          </p:txBody>
        </p:sp>
        <p:sp>
          <p:nvSpPr>
            <p:cNvPr id="18" name="CuadroTexto 17"/>
            <p:cNvSpPr txBox="1"/>
            <p:nvPr/>
          </p:nvSpPr>
          <p:spPr>
            <a:xfrm>
              <a:off x="11727994" y="2983523"/>
              <a:ext cx="788997" cy="584775"/>
            </a:xfrm>
            <a:prstGeom prst="rect">
              <a:avLst/>
            </a:prstGeom>
            <a:noFill/>
          </p:spPr>
          <p:txBody>
            <a:bodyPr wrap="square" rtlCol="0">
              <a:spAutoFit/>
            </a:bodyPr>
            <a:lstStyle/>
            <a:p>
              <a:r>
                <a:rPr lang="es-MX" sz="3200" dirty="0" smtClean="0">
                  <a:ln w="0"/>
                  <a:solidFill>
                    <a:srgbClr val="24426B"/>
                  </a:solidFill>
                  <a:latin typeface="Arial Narrow" panose="020B0606020202030204" pitchFamily="34" charset="0"/>
                </a:rPr>
                <a:t>N</a:t>
              </a:r>
              <a:endParaRPr lang="es-MX" sz="2800" dirty="0">
                <a:ln w="0"/>
                <a:solidFill>
                  <a:srgbClr val="24426B"/>
                </a:solidFill>
                <a:latin typeface="Arial Narrow" panose="020B0606020202030204" pitchFamily="34" charset="0"/>
              </a:endParaRPr>
            </a:p>
          </p:txBody>
        </p:sp>
        <p:sp>
          <p:nvSpPr>
            <p:cNvPr id="19" name="CuadroTexto 18"/>
            <p:cNvSpPr txBox="1"/>
            <p:nvPr/>
          </p:nvSpPr>
          <p:spPr>
            <a:xfrm>
              <a:off x="7782056" y="479945"/>
              <a:ext cx="691634" cy="523220"/>
            </a:xfrm>
            <a:prstGeom prst="rect">
              <a:avLst/>
            </a:prstGeom>
            <a:noFill/>
          </p:spPr>
          <p:txBody>
            <a:bodyPr wrap="square" rtlCol="0">
              <a:spAutoFit/>
            </a:bodyPr>
            <a:lstStyle/>
            <a:p>
              <a:r>
                <a:rPr lang="es-MX" sz="2800" dirty="0" smtClean="0">
                  <a:ln w="0"/>
                  <a:solidFill>
                    <a:srgbClr val="2C6EAA"/>
                  </a:solidFill>
                  <a:latin typeface="Arial Narrow" panose="020B0606020202030204" pitchFamily="34" charset="0"/>
                </a:rPr>
                <a:t>NIA</a:t>
              </a:r>
              <a:endParaRPr lang="es-MX" sz="2800" dirty="0">
                <a:ln w="0"/>
                <a:solidFill>
                  <a:srgbClr val="2C6EAA"/>
                </a:solidFill>
                <a:latin typeface="Arial Narrow" panose="020B0606020202030204" pitchFamily="34" charset="0"/>
              </a:endParaRPr>
            </a:p>
          </p:txBody>
        </p:sp>
        <p:sp>
          <p:nvSpPr>
            <p:cNvPr id="20" name="CuadroTexto 19"/>
            <p:cNvSpPr txBox="1"/>
            <p:nvPr/>
          </p:nvSpPr>
          <p:spPr>
            <a:xfrm>
              <a:off x="10110406" y="1006150"/>
              <a:ext cx="691634" cy="523220"/>
            </a:xfrm>
            <a:prstGeom prst="rect">
              <a:avLst/>
            </a:prstGeom>
            <a:noFill/>
          </p:spPr>
          <p:txBody>
            <a:bodyPr wrap="square" rtlCol="0">
              <a:spAutoFit/>
            </a:bodyPr>
            <a:lstStyle/>
            <a:p>
              <a:r>
                <a:rPr lang="es-MX" sz="2800" dirty="0" smtClean="0">
                  <a:ln w="0"/>
                  <a:solidFill>
                    <a:srgbClr val="206F93"/>
                  </a:solidFill>
                  <a:latin typeface="Arial Narrow" panose="020B0606020202030204" pitchFamily="34" charset="0"/>
                </a:rPr>
                <a:t>NIA</a:t>
              </a:r>
              <a:endParaRPr lang="es-MX" sz="2800" dirty="0">
                <a:ln w="0"/>
                <a:solidFill>
                  <a:srgbClr val="206F93"/>
                </a:solidFill>
                <a:latin typeface="Arial Narrow" panose="020B0606020202030204" pitchFamily="34" charset="0"/>
              </a:endParaRPr>
            </a:p>
          </p:txBody>
        </p:sp>
        <p:sp>
          <p:nvSpPr>
            <p:cNvPr id="21" name="CuadroTexto 20"/>
            <p:cNvSpPr txBox="1"/>
            <p:nvPr/>
          </p:nvSpPr>
          <p:spPr>
            <a:xfrm>
              <a:off x="5723850" y="3364510"/>
              <a:ext cx="691634" cy="461665"/>
            </a:xfrm>
            <a:prstGeom prst="rect">
              <a:avLst/>
            </a:prstGeom>
            <a:noFill/>
          </p:spPr>
          <p:txBody>
            <a:bodyPr wrap="square" rtlCol="0">
              <a:spAutoFit/>
            </a:bodyPr>
            <a:lstStyle/>
            <a:p>
              <a:r>
                <a:rPr lang="es-MX" sz="2400" dirty="0" smtClean="0">
                  <a:ln w="0"/>
                  <a:solidFill>
                    <a:srgbClr val="27436D"/>
                  </a:solidFill>
                  <a:latin typeface="Arial Narrow" panose="020B0606020202030204" pitchFamily="34" charset="0"/>
                </a:rPr>
                <a:t>NIA</a:t>
              </a:r>
              <a:endParaRPr lang="es-MX" sz="2400" dirty="0">
                <a:ln w="0"/>
                <a:solidFill>
                  <a:srgbClr val="27436D"/>
                </a:solidFill>
                <a:latin typeface="Arial Narrow" panose="020B0606020202030204" pitchFamily="34" charset="0"/>
              </a:endParaRPr>
            </a:p>
          </p:txBody>
        </p:sp>
        <p:sp>
          <p:nvSpPr>
            <p:cNvPr id="25" name="Elipse 24"/>
            <p:cNvSpPr/>
            <p:nvPr/>
          </p:nvSpPr>
          <p:spPr>
            <a:xfrm>
              <a:off x="7891069" y="1644197"/>
              <a:ext cx="1508414" cy="1508414"/>
            </a:xfrm>
            <a:prstGeom prst="ellipse">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3" name="CuadroTexto 22"/>
            <p:cNvSpPr txBox="1"/>
            <p:nvPr/>
          </p:nvSpPr>
          <p:spPr>
            <a:xfrm>
              <a:off x="11341932" y="1321529"/>
              <a:ext cx="691634" cy="523220"/>
            </a:xfrm>
            <a:prstGeom prst="rect">
              <a:avLst/>
            </a:prstGeom>
            <a:noFill/>
          </p:spPr>
          <p:txBody>
            <a:bodyPr wrap="square" rtlCol="0">
              <a:spAutoFit/>
            </a:bodyPr>
            <a:lstStyle/>
            <a:p>
              <a:r>
                <a:rPr lang="es-MX" sz="2800" dirty="0" smtClean="0">
                  <a:ln w="0"/>
                  <a:solidFill>
                    <a:srgbClr val="145D99"/>
                  </a:solidFill>
                  <a:latin typeface="Arial Narrow" panose="020B0606020202030204" pitchFamily="34" charset="0"/>
                </a:rPr>
                <a:t>NIA</a:t>
              </a:r>
              <a:endParaRPr lang="es-MX" sz="2800" dirty="0">
                <a:ln w="0"/>
                <a:solidFill>
                  <a:srgbClr val="145D99"/>
                </a:solidFill>
                <a:latin typeface="Arial Narrow" panose="020B0606020202030204" pitchFamily="34" charset="0"/>
              </a:endParaRPr>
            </a:p>
          </p:txBody>
        </p:sp>
        <p:sp>
          <p:nvSpPr>
            <p:cNvPr id="16" name="CuadroTexto 15"/>
            <p:cNvSpPr txBox="1"/>
            <p:nvPr/>
          </p:nvSpPr>
          <p:spPr>
            <a:xfrm>
              <a:off x="7841313" y="2165583"/>
              <a:ext cx="1718696" cy="461665"/>
            </a:xfrm>
            <a:prstGeom prst="rect">
              <a:avLst/>
            </a:prstGeom>
            <a:noFill/>
          </p:spPr>
          <p:txBody>
            <a:bodyPr wrap="square" rtlCol="0">
              <a:spAutoFit/>
            </a:bodyPr>
            <a:lstStyle/>
            <a:p>
              <a:r>
                <a:rPr lang="es-MX" sz="2400" dirty="0" smtClean="0">
                  <a:ln w="0"/>
                  <a:solidFill>
                    <a:srgbClr val="155D9B"/>
                  </a:solidFill>
                  <a:latin typeface="Arial Narrow" panose="020B0606020202030204" pitchFamily="34" charset="0"/>
                </a:rPr>
                <a:t>AUDITORÍA</a:t>
              </a:r>
              <a:endParaRPr lang="es-MX" sz="2400" dirty="0">
                <a:ln w="0"/>
                <a:solidFill>
                  <a:srgbClr val="155D9B"/>
                </a:solidFill>
                <a:latin typeface="Arial Narrow" panose="020B0606020202030204" pitchFamily="34" charset="0"/>
              </a:endParaRPr>
            </a:p>
          </p:txBody>
        </p:sp>
        <p:sp>
          <p:nvSpPr>
            <p:cNvPr id="26" name="CuadroTexto 25"/>
            <p:cNvSpPr txBox="1"/>
            <p:nvPr/>
          </p:nvSpPr>
          <p:spPr>
            <a:xfrm>
              <a:off x="10082959" y="2520996"/>
              <a:ext cx="832197" cy="584775"/>
            </a:xfrm>
            <a:prstGeom prst="rect">
              <a:avLst/>
            </a:prstGeom>
            <a:noFill/>
          </p:spPr>
          <p:txBody>
            <a:bodyPr wrap="square" rtlCol="0">
              <a:spAutoFit/>
            </a:bodyPr>
            <a:lstStyle/>
            <a:p>
              <a:r>
                <a:rPr lang="es-MX" sz="3200" dirty="0" smtClean="0">
                  <a:ln w="0"/>
                  <a:solidFill>
                    <a:srgbClr val="2771A7"/>
                  </a:solidFill>
                  <a:latin typeface="Arial Narrow" panose="020B0606020202030204" pitchFamily="34" charset="0"/>
                </a:rPr>
                <a:t>NIA</a:t>
              </a:r>
              <a:endParaRPr lang="es-MX" sz="3200" dirty="0">
                <a:ln w="0"/>
                <a:solidFill>
                  <a:srgbClr val="2771A7"/>
                </a:solidFill>
                <a:latin typeface="Arial Narrow" panose="020B0606020202030204" pitchFamily="34" charset="0"/>
              </a:endParaRPr>
            </a:p>
          </p:txBody>
        </p:sp>
        <p:sp>
          <p:nvSpPr>
            <p:cNvPr id="27" name="CuadroTexto 26"/>
            <p:cNvSpPr txBox="1"/>
            <p:nvPr/>
          </p:nvSpPr>
          <p:spPr>
            <a:xfrm>
              <a:off x="4801141" y="3377138"/>
              <a:ext cx="691634" cy="461665"/>
            </a:xfrm>
            <a:prstGeom prst="rect">
              <a:avLst/>
            </a:prstGeom>
            <a:noFill/>
          </p:spPr>
          <p:txBody>
            <a:bodyPr wrap="square" rtlCol="0">
              <a:spAutoFit/>
            </a:bodyPr>
            <a:lstStyle/>
            <a:p>
              <a:r>
                <a:rPr lang="es-MX" sz="2400" dirty="0" smtClean="0">
                  <a:ln w="0"/>
                  <a:solidFill>
                    <a:srgbClr val="1E7191"/>
                  </a:solidFill>
                  <a:latin typeface="Arial Narrow" panose="020B0606020202030204" pitchFamily="34" charset="0"/>
                </a:rPr>
                <a:t>NIA</a:t>
              </a:r>
              <a:endParaRPr lang="es-MX" sz="2400" dirty="0">
                <a:ln w="0"/>
                <a:solidFill>
                  <a:srgbClr val="1E7191"/>
                </a:solidFill>
                <a:latin typeface="Arial Narrow" panose="020B0606020202030204" pitchFamily="34" charset="0"/>
              </a:endParaRPr>
            </a:p>
          </p:txBody>
        </p:sp>
        <p:sp>
          <p:nvSpPr>
            <p:cNvPr id="28" name="CuadroTexto 27"/>
            <p:cNvSpPr txBox="1"/>
            <p:nvPr/>
          </p:nvSpPr>
          <p:spPr>
            <a:xfrm>
              <a:off x="3992846" y="2521485"/>
              <a:ext cx="691634" cy="523220"/>
            </a:xfrm>
            <a:prstGeom prst="rect">
              <a:avLst/>
            </a:prstGeom>
            <a:noFill/>
          </p:spPr>
          <p:txBody>
            <a:bodyPr wrap="square" rtlCol="0">
              <a:spAutoFit/>
            </a:bodyPr>
            <a:lstStyle/>
            <a:p>
              <a:r>
                <a:rPr lang="es-MX" sz="2800" dirty="0" smtClean="0">
                  <a:ln w="0"/>
                  <a:solidFill>
                    <a:srgbClr val="2471A4"/>
                  </a:solidFill>
                  <a:latin typeface="Arial Narrow" panose="020B0606020202030204" pitchFamily="34" charset="0"/>
                </a:rPr>
                <a:t>NIA</a:t>
              </a:r>
              <a:endParaRPr lang="es-MX" sz="2800" dirty="0">
                <a:ln w="0"/>
                <a:solidFill>
                  <a:srgbClr val="2471A4"/>
                </a:solidFill>
                <a:latin typeface="Arial Narrow" panose="020B0606020202030204" pitchFamily="34" charset="0"/>
              </a:endParaRPr>
            </a:p>
          </p:txBody>
        </p:sp>
      </p:grpSp>
      <p:sp>
        <p:nvSpPr>
          <p:cNvPr id="3" name="Rectángulo redondeado 2"/>
          <p:cNvSpPr/>
          <p:nvPr/>
        </p:nvSpPr>
        <p:spPr>
          <a:xfrm>
            <a:off x="0" y="-27708"/>
            <a:ext cx="5610387" cy="1687066"/>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30" name="Grupo 29"/>
          <p:cNvGrpSpPr/>
          <p:nvPr/>
        </p:nvGrpSpPr>
        <p:grpSpPr>
          <a:xfrm>
            <a:off x="0" y="-27710"/>
            <a:ext cx="5610387" cy="1687067"/>
            <a:chOff x="0" y="-27710"/>
            <a:chExt cx="5610387" cy="1687067"/>
          </a:xfrm>
        </p:grpSpPr>
        <p:sp>
          <p:nvSpPr>
            <p:cNvPr id="9" name="Rectángulo 8"/>
            <p:cNvSpPr/>
            <p:nvPr/>
          </p:nvSpPr>
          <p:spPr>
            <a:xfrm>
              <a:off x="0" y="-27710"/>
              <a:ext cx="1393902" cy="1687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CuadroTexto 6"/>
            <p:cNvSpPr txBox="1"/>
            <p:nvPr/>
          </p:nvSpPr>
          <p:spPr>
            <a:xfrm>
              <a:off x="356695" y="75625"/>
              <a:ext cx="5253692" cy="1508105"/>
            </a:xfrm>
            <a:prstGeom prst="rect">
              <a:avLst/>
            </a:prstGeom>
            <a:noFill/>
            <a:ln>
              <a:noFill/>
            </a:ln>
          </p:spPr>
          <p:txBody>
            <a:bodyPr wrap="square" rtlCol="0">
              <a:spAutoFit/>
            </a:bodyPr>
            <a:lstStyle/>
            <a:p>
              <a:r>
                <a:rPr lang="es-ES" sz="4800" b="1" dirty="0" smtClean="0">
                  <a:solidFill>
                    <a:srgbClr val="203864"/>
                  </a:solidFill>
                  <a:effectLst>
                    <a:outerShdw blurRad="38100" dist="38100" dir="2700000" algn="tl">
                      <a:srgbClr val="000000">
                        <a:alpha val="43137"/>
                      </a:srgbClr>
                    </a:outerShdw>
                  </a:effectLst>
                  <a:latin typeface="Arial Rounded MT Bold" panose="020F0704030504030204" pitchFamily="34" charset="0"/>
                </a:rPr>
                <a:t>ESTRUCTURA</a:t>
              </a:r>
              <a:r>
                <a:rPr lang="es-ES" sz="4400" b="1" dirty="0" smtClean="0">
                  <a:solidFill>
                    <a:srgbClr val="203864"/>
                  </a:solidFill>
                  <a:effectLst>
                    <a:outerShdw blurRad="38100" dist="38100" dir="2700000" algn="tl">
                      <a:srgbClr val="000000">
                        <a:alpha val="43137"/>
                      </a:srgbClr>
                    </a:outerShdw>
                  </a:effectLst>
                  <a:latin typeface="Arial Rounded MT Bold" panose="020F0704030504030204" pitchFamily="34" charset="0"/>
                </a:rPr>
                <a:t> </a:t>
              </a:r>
            </a:p>
            <a:p>
              <a:r>
                <a:rPr lang="es-ES" sz="4400" b="1" dirty="0" smtClean="0">
                  <a:solidFill>
                    <a:srgbClr val="203864"/>
                  </a:solidFill>
                  <a:effectLst>
                    <a:outerShdw blurRad="38100" dist="38100" dir="2700000" algn="tl">
                      <a:srgbClr val="000000">
                        <a:alpha val="43137"/>
                      </a:srgbClr>
                    </a:outerShdw>
                  </a:effectLst>
                  <a:latin typeface="Arial Rounded MT Bold" panose="020F0704030504030204" pitchFamily="34" charset="0"/>
                </a:rPr>
                <a:t>DE LA NORMA</a:t>
              </a:r>
              <a:endParaRPr lang="es-MX" sz="4400" b="1" dirty="0">
                <a:solidFill>
                  <a:srgbClr val="203864"/>
                </a:solidFill>
                <a:effectLst>
                  <a:outerShdw blurRad="38100" dist="38100" dir="2700000" algn="tl">
                    <a:srgbClr val="000000">
                      <a:alpha val="43137"/>
                    </a:srgbClr>
                  </a:outerShdw>
                </a:effectLst>
                <a:latin typeface="Arial Rounded MT Bold" panose="020F0704030504030204" pitchFamily="34" charset="0"/>
              </a:endParaRPr>
            </a:p>
          </p:txBody>
        </p:sp>
      </p:grpSp>
      <p:sp>
        <p:nvSpPr>
          <p:cNvPr id="31" name="CuadroTexto 30"/>
          <p:cNvSpPr txBox="1"/>
          <p:nvPr/>
        </p:nvSpPr>
        <p:spPr>
          <a:xfrm>
            <a:off x="56792" y="6328350"/>
            <a:ext cx="997491" cy="584775"/>
          </a:xfrm>
          <a:prstGeom prst="rect">
            <a:avLst/>
          </a:prstGeom>
          <a:noFill/>
          <a:effectLst>
            <a:outerShdw blurRad="50800" sx="1000" sy="1000" algn="ctr" rotWithShape="0">
              <a:srgbClr val="000000">
                <a:alpha val="43137"/>
              </a:srgbClr>
            </a:outerShdw>
          </a:effectLst>
        </p:spPr>
        <p:txBody>
          <a:bodyPr wrap="square" rtlCol="0">
            <a:spAutoFit/>
          </a:bodyPr>
          <a:lstStyle/>
          <a:p>
            <a:r>
              <a:rPr lang="es-MX" sz="3200" dirty="0" smtClean="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ea typeface="Verdana" panose="020B0604030504040204" pitchFamily="34" charset="0"/>
              </a:rPr>
              <a:t>706</a:t>
            </a:r>
            <a:endParaRPr lang="es-MX" sz="3200" dirty="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ea typeface="Verdana" panose="020B0604030504040204" pitchFamily="34" charset="0"/>
            </a:endParaRPr>
          </a:p>
        </p:txBody>
      </p:sp>
      <p:sp>
        <p:nvSpPr>
          <p:cNvPr id="32" name="CuadroTexto 31"/>
          <p:cNvSpPr txBox="1"/>
          <p:nvPr/>
        </p:nvSpPr>
        <p:spPr>
          <a:xfrm>
            <a:off x="51924" y="6062050"/>
            <a:ext cx="700061" cy="400110"/>
          </a:xfrm>
          <a:prstGeom prst="rect">
            <a:avLst/>
          </a:prstGeom>
          <a:noFill/>
        </p:spPr>
        <p:txBody>
          <a:bodyPr wrap="square" rtlCol="0">
            <a:spAutoFit/>
          </a:bodyPr>
          <a:lstStyle/>
          <a:p>
            <a:r>
              <a:rPr lang="es-MX" sz="2000" dirty="0" smtClean="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rPr>
              <a:t>NIA</a:t>
            </a:r>
            <a:endParaRPr lang="es-MX" sz="2000" dirty="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endParaRPr>
          </a:p>
        </p:txBody>
      </p:sp>
    </p:spTree>
    <p:extLst>
      <p:ext uri="{BB962C8B-B14F-4D97-AF65-F5344CB8AC3E}">
        <p14:creationId xmlns:p14="http://schemas.microsoft.com/office/powerpoint/2010/main" val="295876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8" name="CuadroTexto 7"/>
          <p:cNvSpPr txBox="1"/>
          <p:nvPr/>
        </p:nvSpPr>
        <p:spPr>
          <a:xfrm>
            <a:off x="207441" y="3067539"/>
            <a:ext cx="3760402" cy="1815882"/>
          </a:xfrm>
          <a:prstGeom prst="rect">
            <a:avLst/>
          </a:prstGeom>
          <a:noFill/>
        </p:spPr>
        <p:txBody>
          <a:bodyPr wrap="square" rtlCol="0">
            <a:spAutoFit/>
          </a:bodyPr>
          <a:lstStyle/>
          <a:p>
            <a:r>
              <a:rPr lang="es-ES" sz="2800" b="1" dirty="0" smtClean="0">
                <a:solidFill>
                  <a:srgbClr val="6C8FCE"/>
                </a:solidFill>
                <a:effectLst>
                  <a:outerShdw blurRad="38100" dist="38100" dir="2700000" algn="tl">
                    <a:srgbClr val="000000">
                      <a:alpha val="43137"/>
                    </a:srgbClr>
                  </a:outerShdw>
                </a:effectLst>
                <a:latin typeface="Arial Rounded MT Bold" panose="020F0704030504030204" pitchFamily="34" charset="0"/>
              </a:rPr>
              <a:t>COMUNICACIONES</a:t>
            </a:r>
          </a:p>
          <a:p>
            <a:r>
              <a:rPr lang="es-ES" sz="2800" b="1" dirty="0" smtClean="0">
                <a:solidFill>
                  <a:srgbClr val="6C8FCE"/>
                </a:solidFill>
                <a:effectLst>
                  <a:outerShdw blurRad="38100" dist="38100" dir="2700000" algn="tl">
                    <a:srgbClr val="000000">
                      <a:alpha val="43137"/>
                    </a:srgbClr>
                  </a:outerShdw>
                </a:effectLst>
                <a:latin typeface="Arial Rounded MT Bold" panose="020F0704030504030204" pitchFamily="34" charset="0"/>
              </a:rPr>
              <a:t>ADICIONALES EN EL INFORME DE AUDITORÍA</a:t>
            </a:r>
          </a:p>
        </p:txBody>
      </p:sp>
      <p:sp>
        <p:nvSpPr>
          <p:cNvPr id="14" name="CuadroTexto 13"/>
          <p:cNvSpPr txBox="1"/>
          <p:nvPr/>
        </p:nvSpPr>
        <p:spPr>
          <a:xfrm>
            <a:off x="4372820" y="1901748"/>
            <a:ext cx="4097137" cy="1938992"/>
          </a:xfrm>
          <a:prstGeom prst="rect">
            <a:avLst/>
          </a:prstGeom>
          <a:noFill/>
        </p:spPr>
        <p:txBody>
          <a:bodyPr wrap="square" rtlCol="0">
            <a:spAutoFit/>
          </a:bodyPr>
          <a:lstStyle/>
          <a:p>
            <a:r>
              <a:rPr lang="es-ES" sz="2000" b="1" dirty="0" smtClean="0">
                <a:solidFill>
                  <a:srgbClr val="7B9AD3"/>
                </a:solidFill>
                <a:effectLst>
                  <a:outerShdw blurRad="38100" dist="38100" dir="2700000" algn="tl">
                    <a:srgbClr val="000000">
                      <a:alpha val="43137"/>
                    </a:srgbClr>
                  </a:outerShdw>
                </a:effectLst>
                <a:latin typeface="Arial Rounded MT Bold" panose="020F0704030504030204" pitchFamily="34" charset="0"/>
              </a:rPr>
              <a:t>Llamar la atención de los usuarios sobre una cuestión presentada en los estados financieros que sean fundamentales para la comprensión de</a:t>
            </a:r>
          </a:p>
        </p:txBody>
      </p:sp>
      <p:sp>
        <p:nvSpPr>
          <p:cNvPr id="17" name="CuadroTexto 16"/>
          <p:cNvSpPr txBox="1"/>
          <p:nvPr/>
        </p:nvSpPr>
        <p:spPr>
          <a:xfrm>
            <a:off x="8890609" y="2647125"/>
            <a:ext cx="3253912" cy="400110"/>
          </a:xfrm>
          <a:prstGeom prst="rect">
            <a:avLst/>
          </a:prstGeom>
          <a:noFill/>
          <a:ln>
            <a:noFill/>
          </a:ln>
        </p:spPr>
        <p:txBody>
          <a:bodyPr wrap="square" rtlCol="0">
            <a:spAutoFit/>
          </a:bodyPr>
          <a:lstStyle/>
          <a:p>
            <a:pPr marL="342900" indent="-342900">
              <a:buFont typeface="Arial" panose="020B0604020202020204" pitchFamily="34" charset="0"/>
              <a:buChar char="•"/>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Estados financieros</a:t>
            </a:r>
          </a:p>
        </p:txBody>
      </p:sp>
      <p:sp>
        <p:nvSpPr>
          <p:cNvPr id="18" name="CuadroTexto 17"/>
          <p:cNvSpPr txBox="1"/>
          <p:nvPr/>
        </p:nvSpPr>
        <p:spPr>
          <a:xfrm>
            <a:off x="4372820" y="4336362"/>
            <a:ext cx="4097137" cy="1938992"/>
          </a:xfrm>
          <a:prstGeom prst="rect">
            <a:avLst/>
          </a:prstGeom>
          <a:noFill/>
        </p:spPr>
        <p:txBody>
          <a:bodyPr wrap="square" rtlCol="0">
            <a:spAutoFit/>
          </a:bodyPr>
          <a:lstStyle/>
          <a:p>
            <a:r>
              <a:rPr lang="es-ES" sz="2000" b="1" dirty="0" smtClean="0">
                <a:solidFill>
                  <a:srgbClr val="7B9AD3"/>
                </a:solidFill>
                <a:effectLst>
                  <a:outerShdw blurRad="38100" dist="38100" dir="2700000" algn="tl">
                    <a:srgbClr val="000000">
                      <a:alpha val="43137"/>
                    </a:srgbClr>
                  </a:outerShdw>
                </a:effectLst>
                <a:latin typeface="Arial Rounded MT Bold" panose="020F0704030504030204" pitchFamily="34" charset="0"/>
              </a:rPr>
              <a:t>Llamar la atención de los usuarios sobre CUALQUIER cuestión presentada en los estados financieros que sean relevantes para que los usuarios comprendan</a:t>
            </a:r>
          </a:p>
        </p:txBody>
      </p:sp>
      <p:sp>
        <p:nvSpPr>
          <p:cNvPr id="19" name="CuadroTexto 18"/>
          <p:cNvSpPr txBox="1"/>
          <p:nvPr/>
        </p:nvSpPr>
        <p:spPr>
          <a:xfrm>
            <a:off x="8938088" y="4072862"/>
            <a:ext cx="3253912" cy="2554545"/>
          </a:xfrm>
          <a:prstGeom prst="rect">
            <a:avLst/>
          </a:prstGeom>
          <a:noFill/>
        </p:spPr>
        <p:txBody>
          <a:bodyPr wrap="square" rtlCol="0">
            <a:spAutoFit/>
          </a:bodyPr>
          <a:lstStyle/>
          <a:p>
            <a:pPr marL="342900" indent="-342900">
              <a:buFont typeface="Arial" panose="020B0604020202020204" pitchFamily="34" charset="0"/>
              <a:buChar char="•"/>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La auditoria</a:t>
            </a:r>
          </a:p>
          <a:p>
            <a:pPr marL="342900" indent="-342900">
              <a:buFont typeface="Arial" panose="020B0604020202020204" pitchFamily="34" charset="0"/>
              <a:buChar char="•"/>
            </a:pPr>
            <a:endParaRPr lang="es-ES" sz="2000" b="1" dirty="0">
              <a:solidFill>
                <a:srgbClr val="85A2D7"/>
              </a:solidFill>
              <a:effectLst>
                <a:outerShdw blurRad="38100" dist="38100" dir="2700000" algn="tl">
                  <a:srgbClr val="000000">
                    <a:alpha val="43137"/>
                  </a:srgbClr>
                </a:outerShdw>
              </a:effectLst>
              <a:latin typeface="Arial Rounded MT Bold" panose="020F0704030504030204" pitchFamily="34" charset="0"/>
            </a:endParaRPr>
          </a:p>
          <a:p>
            <a:pPr marL="342900" indent="-342900">
              <a:buFont typeface="Arial" panose="020B0604020202020204" pitchFamily="34" charset="0"/>
              <a:buChar char="•"/>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Las responsabilidades  del auditor</a:t>
            </a:r>
          </a:p>
          <a:p>
            <a:pPr marL="342900" indent="-342900">
              <a:buFont typeface="Arial" panose="020B0604020202020204" pitchFamily="34" charset="0"/>
              <a:buChar char="•"/>
            </a:pPr>
            <a:endParaRPr lang="es-ES" sz="2000" b="1" dirty="0">
              <a:solidFill>
                <a:srgbClr val="85A2D7"/>
              </a:solidFill>
              <a:effectLst>
                <a:outerShdw blurRad="38100" dist="38100" dir="2700000" algn="tl">
                  <a:srgbClr val="000000">
                    <a:alpha val="43137"/>
                  </a:srgbClr>
                </a:outerShdw>
              </a:effectLst>
              <a:latin typeface="Arial Rounded MT Bold" panose="020F0704030504030204" pitchFamily="34" charset="0"/>
            </a:endParaRPr>
          </a:p>
          <a:p>
            <a:pPr marL="342900" indent="-342900">
              <a:buFont typeface="Arial" panose="020B0604020202020204" pitchFamily="34" charset="0"/>
              <a:buChar char="•"/>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El informe de auditoria</a:t>
            </a:r>
          </a:p>
        </p:txBody>
      </p:sp>
      <p:sp>
        <p:nvSpPr>
          <p:cNvPr id="25" name="Cerrar llave 24"/>
          <p:cNvSpPr/>
          <p:nvPr/>
        </p:nvSpPr>
        <p:spPr>
          <a:xfrm>
            <a:off x="3706586" y="2057399"/>
            <a:ext cx="448737" cy="4570007"/>
          </a:xfrm>
          <a:prstGeom prst="rightBrace">
            <a:avLst>
              <a:gd name="adj1" fmla="val 108093"/>
              <a:gd name="adj2" fmla="val 44283"/>
            </a:avLst>
          </a:prstGeom>
          <a:ln w="38100">
            <a:solidFill>
              <a:srgbClr val="6C8FC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26" name="Cerrar llave 25"/>
          <p:cNvSpPr/>
          <p:nvPr/>
        </p:nvSpPr>
        <p:spPr>
          <a:xfrm>
            <a:off x="8328909" y="1899878"/>
            <a:ext cx="364425" cy="1853838"/>
          </a:xfrm>
          <a:prstGeom prst="rightBrace">
            <a:avLst>
              <a:gd name="adj1" fmla="val 56349"/>
              <a:gd name="adj2" fmla="val 50901"/>
            </a:avLst>
          </a:prstGeom>
          <a:ln w="38100">
            <a:solidFill>
              <a:srgbClr val="6C8FC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27" name="Cerrar llave 26"/>
          <p:cNvSpPr/>
          <p:nvPr/>
        </p:nvSpPr>
        <p:spPr>
          <a:xfrm>
            <a:off x="8320447" y="4015338"/>
            <a:ext cx="382682" cy="2612068"/>
          </a:xfrm>
          <a:prstGeom prst="rightBrace">
            <a:avLst>
              <a:gd name="adj1" fmla="val 64994"/>
              <a:gd name="adj2" fmla="val 50000"/>
            </a:avLst>
          </a:prstGeom>
          <a:ln w="38100">
            <a:solidFill>
              <a:srgbClr val="6C8FC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grpSp>
        <p:nvGrpSpPr>
          <p:cNvPr id="37" name="Grupo 36"/>
          <p:cNvGrpSpPr/>
          <p:nvPr/>
        </p:nvGrpSpPr>
        <p:grpSpPr>
          <a:xfrm>
            <a:off x="3706587" y="-15182"/>
            <a:ext cx="8514536" cy="1344940"/>
            <a:chOff x="3706587" y="-27708"/>
            <a:chExt cx="8514536" cy="1502462"/>
          </a:xfrm>
        </p:grpSpPr>
        <p:sp>
          <p:nvSpPr>
            <p:cNvPr id="29" name="Rectángulo redondeado 28"/>
            <p:cNvSpPr/>
            <p:nvPr/>
          </p:nvSpPr>
          <p:spPr>
            <a:xfrm>
              <a:off x="3706587" y="-27708"/>
              <a:ext cx="8215462" cy="1502461"/>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1" name="Rectángulo 30"/>
            <p:cNvSpPr/>
            <p:nvPr/>
          </p:nvSpPr>
          <p:spPr>
            <a:xfrm flipH="1">
              <a:off x="10827221" y="-5496"/>
              <a:ext cx="1393902" cy="1480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36" name="Imagen 35"/>
          <p:cNvPicPr>
            <a:picLocks noChangeAspect="1"/>
          </p:cNvPicPr>
          <p:nvPr/>
        </p:nvPicPr>
        <p:blipFill rotWithShape="1">
          <a:blip r:embed="rId2" cstate="print">
            <a:extLst>
              <a:ext uri="{28A0092B-C50C-407E-A947-70E740481C1C}">
                <a14:useLocalDpi xmlns:a14="http://schemas.microsoft.com/office/drawing/2010/main" val="0"/>
              </a:ext>
            </a:extLst>
          </a:blip>
          <a:srcRect l="61559" t="5784" b="35738"/>
          <a:stretch/>
        </p:blipFill>
        <p:spPr>
          <a:xfrm flipH="1">
            <a:off x="-28502" y="-23447"/>
            <a:ext cx="3465133" cy="2694017"/>
          </a:xfrm>
          <a:prstGeom prst="rect">
            <a:avLst/>
          </a:prstGeom>
          <a:effectLst>
            <a:outerShdw blurRad="419100" dist="38100" dir="2700000" sx="107000" sy="107000" algn="tl" rotWithShape="0">
              <a:prstClr val="black">
                <a:alpha val="31000"/>
              </a:prstClr>
            </a:outerShdw>
          </a:effectLst>
        </p:spPr>
      </p:pic>
      <p:sp>
        <p:nvSpPr>
          <p:cNvPr id="7" name="CuadroTexto 6"/>
          <p:cNvSpPr txBox="1"/>
          <p:nvPr/>
        </p:nvSpPr>
        <p:spPr>
          <a:xfrm>
            <a:off x="4596266" y="229262"/>
            <a:ext cx="7448362" cy="830997"/>
          </a:xfrm>
          <a:prstGeom prst="rect">
            <a:avLst/>
          </a:prstGeom>
          <a:noFill/>
        </p:spPr>
        <p:txBody>
          <a:bodyPr wrap="square" rtlCol="0">
            <a:spAutoFit/>
          </a:bodyPr>
          <a:lstStyle/>
          <a:p>
            <a:r>
              <a:rPr lang="es-ES" sz="4800" b="1" dirty="0" smtClean="0">
                <a:solidFill>
                  <a:srgbClr val="203864"/>
                </a:solidFill>
                <a:effectLst>
                  <a:outerShdw blurRad="38100" dist="38100" dir="2700000" algn="tl">
                    <a:srgbClr val="000000">
                      <a:alpha val="43137"/>
                    </a:srgbClr>
                  </a:outerShdw>
                </a:effectLst>
                <a:latin typeface="Arial Rounded MT Bold" panose="020F0704030504030204" pitchFamily="34" charset="0"/>
              </a:rPr>
              <a:t>ALCANCE Y OBJETIVO</a:t>
            </a:r>
            <a:endParaRPr lang="es-MX" sz="4400" b="1" dirty="0">
              <a:solidFill>
                <a:srgbClr val="203864"/>
              </a:solidFill>
              <a:effectLst>
                <a:outerShdw blurRad="38100" dist="38100" dir="2700000" algn="tl">
                  <a:srgbClr val="000000">
                    <a:alpha val="43137"/>
                  </a:srgbClr>
                </a:outerShdw>
              </a:effectLst>
              <a:latin typeface="Arial Rounded MT Bold" panose="020F0704030504030204" pitchFamily="34" charset="0"/>
            </a:endParaRPr>
          </a:p>
        </p:txBody>
      </p:sp>
      <p:sp>
        <p:nvSpPr>
          <p:cNvPr id="38" name="CuadroTexto 37"/>
          <p:cNvSpPr txBox="1"/>
          <p:nvPr/>
        </p:nvSpPr>
        <p:spPr>
          <a:xfrm>
            <a:off x="56792" y="6328350"/>
            <a:ext cx="997491" cy="584775"/>
          </a:xfrm>
          <a:prstGeom prst="rect">
            <a:avLst/>
          </a:prstGeom>
          <a:noFill/>
          <a:effectLst>
            <a:outerShdw blurRad="50800" sx="1000" sy="1000" algn="ctr" rotWithShape="0">
              <a:srgbClr val="000000">
                <a:alpha val="43137"/>
              </a:srgbClr>
            </a:outerShdw>
          </a:effectLst>
        </p:spPr>
        <p:txBody>
          <a:bodyPr wrap="square" rtlCol="0">
            <a:spAutoFit/>
          </a:bodyPr>
          <a:lstStyle/>
          <a:p>
            <a:r>
              <a:rPr lang="es-MX" sz="3200" dirty="0" smtClean="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ea typeface="Verdana" panose="020B0604030504040204" pitchFamily="34" charset="0"/>
              </a:rPr>
              <a:t>706</a:t>
            </a:r>
            <a:endParaRPr lang="es-MX" sz="3200" dirty="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ea typeface="Verdana" panose="020B0604030504040204" pitchFamily="34" charset="0"/>
            </a:endParaRPr>
          </a:p>
        </p:txBody>
      </p:sp>
      <p:sp>
        <p:nvSpPr>
          <p:cNvPr id="39" name="CuadroTexto 38"/>
          <p:cNvSpPr txBox="1"/>
          <p:nvPr/>
        </p:nvSpPr>
        <p:spPr>
          <a:xfrm>
            <a:off x="51924" y="6062050"/>
            <a:ext cx="700061" cy="400110"/>
          </a:xfrm>
          <a:prstGeom prst="rect">
            <a:avLst/>
          </a:prstGeom>
          <a:noFill/>
        </p:spPr>
        <p:txBody>
          <a:bodyPr wrap="square" rtlCol="0">
            <a:spAutoFit/>
          </a:bodyPr>
          <a:lstStyle/>
          <a:p>
            <a:r>
              <a:rPr lang="es-MX" sz="2000" dirty="0" smtClean="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rPr>
              <a:t>NIA</a:t>
            </a:r>
            <a:endParaRPr lang="es-MX" sz="2000" dirty="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endParaRPr>
          </a:p>
        </p:txBody>
      </p:sp>
    </p:spTree>
    <p:extLst>
      <p:ext uri="{BB962C8B-B14F-4D97-AF65-F5344CB8AC3E}">
        <p14:creationId xmlns:p14="http://schemas.microsoft.com/office/powerpoint/2010/main" val="251417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3" name="CuadroTexto 12"/>
          <p:cNvSpPr txBox="1"/>
          <p:nvPr/>
        </p:nvSpPr>
        <p:spPr>
          <a:xfrm>
            <a:off x="61153" y="3753728"/>
            <a:ext cx="3760402" cy="523220"/>
          </a:xfrm>
          <a:prstGeom prst="rect">
            <a:avLst/>
          </a:prstGeom>
          <a:noFill/>
        </p:spPr>
        <p:txBody>
          <a:bodyPr wrap="square" rtlCol="0">
            <a:spAutoFit/>
          </a:bodyPr>
          <a:lstStyle/>
          <a:p>
            <a:r>
              <a:rPr lang="es-ES" sz="2800" b="1" dirty="0" smtClean="0">
                <a:solidFill>
                  <a:srgbClr val="6C8FCE"/>
                </a:solidFill>
                <a:effectLst>
                  <a:outerShdw blurRad="38100" dist="38100" dir="2700000" algn="tl">
                    <a:srgbClr val="000000">
                      <a:alpha val="43137"/>
                    </a:srgbClr>
                  </a:outerShdw>
                </a:effectLst>
                <a:latin typeface="Arial Rounded MT Bold" panose="020F0704030504030204" pitchFamily="34" charset="0"/>
              </a:rPr>
              <a:t>CONCEPTOS</a:t>
            </a:r>
          </a:p>
        </p:txBody>
      </p:sp>
      <p:sp>
        <p:nvSpPr>
          <p:cNvPr id="14" name="CuadroTexto 13"/>
          <p:cNvSpPr txBox="1"/>
          <p:nvPr/>
        </p:nvSpPr>
        <p:spPr>
          <a:xfrm>
            <a:off x="3077762" y="2626742"/>
            <a:ext cx="4097137" cy="400110"/>
          </a:xfrm>
          <a:prstGeom prst="rect">
            <a:avLst/>
          </a:prstGeom>
          <a:noFill/>
        </p:spPr>
        <p:txBody>
          <a:bodyPr wrap="square" rtlCol="0">
            <a:spAutoFit/>
          </a:bodyPr>
          <a:lstStyle/>
          <a:p>
            <a:r>
              <a:rPr lang="es-ES" sz="2000" b="1" dirty="0" smtClean="0">
                <a:solidFill>
                  <a:srgbClr val="7B9AD3"/>
                </a:solidFill>
                <a:effectLst>
                  <a:outerShdw blurRad="38100" dist="38100" dir="2700000" algn="tl">
                    <a:srgbClr val="000000">
                      <a:alpha val="43137"/>
                    </a:srgbClr>
                  </a:outerShdw>
                </a:effectLst>
                <a:latin typeface="Arial Rounded MT Bold" panose="020F0704030504030204" pitchFamily="34" charset="0"/>
              </a:rPr>
              <a:t>Párrafo de énfasis</a:t>
            </a:r>
          </a:p>
        </p:txBody>
      </p:sp>
      <p:sp>
        <p:nvSpPr>
          <p:cNvPr id="15" name="CuadroTexto 14"/>
          <p:cNvSpPr txBox="1"/>
          <p:nvPr/>
        </p:nvSpPr>
        <p:spPr>
          <a:xfrm>
            <a:off x="7060082" y="1855357"/>
            <a:ext cx="3930926" cy="707886"/>
          </a:xfrm>
          <a:prstGeom prst="rect">
            <a:avLst/>
          </a:prstGeom>
          <a:noFill/>
          <a:ln>
            <a:noFill/>
          </a:ln>
        </p:spPr>
        <p:txBody>
          <a:bodyPr wrap="square" rtlCol="0">
            <a:spAutoFit/>
          </a:bodyPr>
          <a:lstStyle/>
          <a:p>
            <a:pPr marL="342900" indent="-342900">
              <a:buFont typeface="Arial" panose="020B0604020202020204" pitchFamily="34" charset="0"/>
              <a:buChar char="•"/>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Párrafo que se incluye en el informe de auditoría</a:t>
            </a:r>
          </a:p>
        </p:txBody>
      </p:sp>
      <p:sp>
        <p:nvSpPr>
          <p:cNvPr id="16" name="CuadroTexto 15"/>
          <p:cNvSpPr txBox="1"/>
          <p:nvPr/>
        </p:nvSpPr>
        <p:spPr>
          <a:xfrm>
            <a:off x="3043892" y="4881301"/>
            <a:ext cx="4332268" cy="707886"/>
          </a:xfrm>
          <a:prstGeom prst="rect">
            <a:avLst/>
          </a:prstGeom>
          <a:noFill/>
        </p:spPr>
        <p:txBody>
          <a:bodyPr wrap="square" rtlCol="0">
            <a:spAutoFit/>
          </a:bodyPr>
          <a:lstStyle/>
          <a:p>
            <a:r>
              <a:rPr lang="es-ES" sz="2000" b="1" dirty="0" smtClean="0">
                <a:solidFill>
                  <a:srgbClr val="7B9AD3"/>
                </a:solidFill>
                <a:effectLst>
                  <a:outerShdw blurRad="38100" dist="38100" dir="2700000" algn="tl">
                    <a:srgbClr val="000000">
                      <a:alpha val="43137"/>
                    </a:srgbClr>
                  </a:outerShdw>
                </a:effectLst>
                <a:latin typeface="Arial Rounded MT Bold" panose="020F0704030504030204" pitchFamily="34" charset="0"/>
              </a:rPr>
              <a:t>Párrafo sobre otras  </a:t>
            </a:r>
          </a:p>
          <a:p>
            <a:r>
              <a:rPr lang="es-ES" sz="2000" b="1" dirty="0" smtClean="0">
                <a:solidFill>
                  <a:srgbClr val="7B9AD3"/>
                </a:solidFill>
                <a:effectLst>
                  <a:outerShdw blurRad="38100" dist="38100" dir="2700000" algn="tl">
                    <a:srgbClr val="000000">
                      <a:alpha val="43137"/>
                    </a:srgbClr>
                  </a:outerShdw>
                </a:effectLst>
                <a:latin typeface="Arial Rounded MT Bold" panose="020F0704030504030204" pitchFamily="34" charset="0"/>
              </a:rPr>
              <a:t>cuestiones</a:t>
            </a:r>
          </a:p>
        </p:txBody>
      </p:sp>
      <p:sp>
        <p:nvSpPr>
          <p:cNvPr id="18" name="Cerrar llave 17"/>
          <p:cNvSpPr/>
          <p:nvPr/>
        </p:nvSpPr>
        <p:spPr>
          <a:xfrm>
            <a:off x="2487386" y="1854449"/>
            <a:ext cx="556506" cy="4772958"/>
          </a:xfrm>
          <a:prstGeom prst="rightBrace">
            <a:avLst>
              <a:gd name="adj1" fmla="val 108093"/>
              <a:gd name="adj2" fmla="val 44283"/>
            </a:avLst>
          </a:prstGeom>
          <a:ln w="38100">
            <a:solidFill>
              <a:srgbClr val="6C8FC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20" name="Cerrar llave 19"/>
          <p:cNvSpPr/>
          <p:nvPr/>
        </p:nvSpPr>
        <p:spPr>
          <a:xfrm>
            <a:off x="6136875" y="4114800"/>
            <a:ext cx="451704" cy="2512607"/>
          </a:xfrm>
          <a:prstGeom prst="rightBrace">
            <a:avLst>
              <a:gd name="adj1" fmla="val 64994"/>
              <a:gd name="adj2" fmla="val 50000"/>
            </a:avLst>
          </a:prstGeom>
          <a:ln w="38100">
            <a:solidFill>
              <a:srgbClr val="6C8FC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26" name="Cerrar llave 25"/>
          <p:cNvSpPr/>
          <p:nvPr/>
        </p:nvSpPr>
        <p:spPr>
          <a:xfrm>
            <a:off x="6136875" y="1808967"/>
            <a:ext cx="451704" cy="2055914"/>
          </a:xfrm>
          <a:prstGeom prst="rightBrace">
            <a:avLst>
              <a:gd name="adj1" fmla="val 64994"/>
              <a:gd name="adj2" fmla="val 50000"/>
            </a:avLst>
          </a:prstGeom>
          <a:ln w="38100">
            <a:solidFill>
              <a:srgbClr val="6C8FC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27" name="CuadroTexto 26"/>
          <p:cNvSpPr txBox="1"/>
          <p:nvPr/>
        </p:nvSpPr>
        <p:spPr>
          <a:xfrm>
            <a:off x="7034891" y="2849218"/>
            <a:ext cx="4532602" cy="1015663"/>
          </a:xfrm>
          <a:prstGeom prst="rect">
            <a:avLst/>
          </a:prstGeom>
          <a:noFill/>
          <a:ln>
            <a:noFill/>
          </a:ln>
        </p:spPr>
        <p:txBody>
          <a:bodyPr wrap="square" rtlCol="0">
            <a:spAutoFit/>
          </a:bodyPr>
          <a:lstStyle/>
          <a:p>
            <a:pPr marL="342900" indent="-342900">
              <a:buFont typeface="Arial" panose="020B0604020202020204" pitchFamily="34" charset="0"/>
              <a:buChar char="•"/>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Referencia a una cuestión YA PRESENTADA en los estados financieros</a:t>
            </a:r>
          </a:p>
        </p:txBody>
      </p:sp>
      <p:sp>
        <p:nvSpPr>
          <p:cNvPr id="28" name="CuadroTexto 27"/>
          <p:cNvSpPr txBox="1"/>
          <p:nvPr/>
        </p:nvSpPr>
        <p:spPr>
          <a:xfrm>
            <a:off x="7034892" y="4185178"/>
            <a:ext cx="4532602" cy="1015663"/>
          </a:xfrm>
          <a:prstGeom prst="rect">
            <a:avLst/>
          </a:prstGeom>
          <a:noFill/>
          <a:ln>
            <a:noFill/>
          </a:ln>
        </p:spPr>
        <p:txBody>
          <a:bodyPr wrap="square" rtlCol="0">
            <a:spAutoFit/>
          </a:bodyPr>
          <a:lstStyle/>
          <a:p>
            <a:pPr marL="342900" indent="-342900">
              <a:buFont typeface="Arial" panose="020B0604020202020204" pitchFamily="34" charset="0"/>
              <a:buChar char="•"/>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Una cuestión DISTINTA a la ya presentada en los estados financieros</a:t>
            </a:r>
          </a:p>
        </p:txBody>
      </p:sp>
      <p:sp>
        <p:nvSpPr>
          <p:cNvPr id="29" name="CuadroTexto 28"/>
          <p:cNvSpPr txBox="1"/>
          <p:nvPr/>
        </p:nvSpPr>
        <p:spPr>
          <a:xfrm>
            <a:off x="7034891" y="5277684"/>
            <a:ext cx="5186231" cy="1323439"/>
          </a:xfrm>
          <a:prstGeom prst="rect">
            <a:avLst/>
          </a:prstGeom>
          <a:noFill/>
          <a:ln>
            <a:noFill/>
          </a:ln>
        </p:spPr>
        <p:txBody>
          <a:bodyPr wrap="square" rtlCol="0">
            <a:spAutoFit/>
          </a:bodyPr>
          <a:lstStyle/>
          <a:p>
            <a:pPr marL="342900" indent="-342900">
              <a:buFont typeface="Arial" panose="020B0604020202020204" pitchFamily="34" charset="0"/>
              <a:buChar char="•"/>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Es relevante para que los usuarios comprendan la auditoría, las responsabilidades del auditor o el informe de auditoría</a:t>
            </a:r>
          </a:p>
        </p:txBody>
      </p:sp>
      <p:grpSp>
        <p:nvGrpSpPr>
          <p:cNvPr id="21" name="Grupo 20"/>
          <p:cNvGrpSpPr/>
          <p:nvPr/>
        </p:nvGrpSpPr>
        <p:grpSpPr>
          <a:xfrm>
            <a:off x="5388429" y="-11390"/>
            <a:ext cx="6832694" cy="1344940"/>
            <a:chOff x="3706587" y="-27708"/>
            <a:chExt cx="8514536" cy="1502462"/>
          </a:xfrm>
        </p:grpSpPr>
        <p:sp>
          <p:nvSpPr>
            <p:cNvPr id="22" name="Rectángulo redondeado 21"/>
            <p:cNvSpPr/>
            <p:nvPr/>
          </p:nvSpPr>
          <p:spPr>
            <a:xfrm>
              <a:off x="3706587" y="-27708"/>
              <a:ext cx="8215462" cy="1502461"/>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3" name="Rectángulo 22"/>
            <p:cNvSpPr/>
            <p:nvPr/>
          </p:nvSpPr>
          <p:spPr>
            <a:xfrm flipH="1">
              <a:off x="10827221" y="-5496"/>
              <a:ext cx="1393902" cy="1480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5" name="CuadroTexto 24"/>
          <p:cNvSpPr txBox="1"/>
          <p:nvPr/>
        </p:nvSpPr>
        <p:spPr>
          <a:xfrm>
            <a:off x="6946191" y="250927"/>
            <a:ext cx="5058060" cy="830997"/>
          </a:xfrm>
          <a:prstGeom prst="rect">
            <a:avLst/>
          </a:prstGeom>
          <a:noFill/>
        </p:spPr>
        <p:txBody>
          <a:bodyPr wrap="square" rtlCol="0">
            <a:spAutoFit/>
          </a:bodyPr>
          <a:lstStyle/>
          <a:p>
            <a:r>
              <a:rPr lang="es-ES" sz="4800" b="1" dirty="0" smtClean="0">
                <a:solidFill>
                  <a:srgbClr val="203864"/>
                </a:solidFill>
                <a:effectLst>
                  <a:outerShdw blurRad="38100" dist="38100" dir="2700000" algn="tl">
                    <a:srgbClr val="000000">
                      <a:alpha val="43137"/>
                    </a:srgbClr>
                  </a:outerShdw>
                </a:effectLst>
                <a:latin typeface="Arial Rounded MT Bold" panose="020F0704030504030204" pitchFamily="34" charset="0"/>
              </a:rPr>
              <a:t>DEFINICIONES</a:t>
            </a:r>
            <a:endParaRPr lang="es-MX" sz="4400" b="1" dirty="0">
              <a:solidFill>
                <a:srgbClr val="203864"/>
              </a:solidFill>
              <a:effectLst>
                <a:outerShdw blurRad="38100" dist="38100" dir="2700000" algn="tl">
                  <a:srgbClr val="000000">
                    <a:alpha val="43137"/>
                  </a:srgbClr>
                </a:outerShdw>
              </a:effectLst>
              <a:latin typeface="Arial Rounded MT Bold" panose="020F0704030504030204" pitchFamily="34" charset="0"/>
            </a:endParaRPr>
          </a:p>
        </p:txBody>
      </p:sp>
      <p:pic>
        <p:nvPicPr>
          <p:cNvPr id="33" name="Imagen 32"/>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474" t="24590"/>
          <a:stretch/>
        </p:blipFill>
        <p:spPr>
          <a:xfrm>
            <a:off x="-1" y="-12526"/>
            <a:ext cx="5177553" cy="2011590"/>
          </a:xfrm>
          <a:prstGeom prst="rect">
            <a:avLst/>
          </a:prstGeom>
          <a:effectLst>
            <a:outerShdw blurRad="292100" dist="38100" dir="2700000" sx="101000" sy="101000" algn="tl" rotWithShape="0">
              <a:prstClr val="black">
                <a:alpha val="39000"/>
              </a:prstClr>
            </a:outerShdw>
          </a:effectLst>
        </p:spPr>
      </p:pic>
      <p:sp>
        <p:nvSpPr>
          <p:cNvPr id="37" name="CuadroTexto 36"/>
          <p:cNvSpPr txBox="1"/>
          <p:nvPr/>
        </p:nvSpPr>
        <p:spPr>
          <a:xfrm>
            <a:off x="56792" y="6328350"/>
            <a:ext cx="997491" cy="584775"/>
          </a:xfrm>
          <a:prstGeom prst="rect">
            <a:avLst/>
          </a:prstGeom>
          <a:noFill/>
          <a:effectLst>
            <a:outerShdw blurRad="50800" sx="1000" sy="1000" algn="ctr" rotWithShape="0">
              <a:srgbClr val="000000">
                <a:alpha val="43137"/>
              </a:srgbClr>
            </a:outerShdw>
          </a:effectLst>
        </p:spPr>
        <p:txBody>
          <a:bodyPr wrap="square" rtlCol="0">
            <a:spAutoFit/>
          </a:bodyPr>
          <a:lstStyle/>
          <a:p>
            <a:r>
              <a:rPr lang="es-MX" sz="3200" dirty="0" smtClean="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ea typeface="Verdana" panose="020B0604030504040204" pitchFamily="34" charset="0"/>
              </a:rPr>
              <a:t>706</a:t>
            </a:r>
            <a:endParaRPr lang="es-MX" sz="3200" dirty="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ea typeface="Verdana" panose="020B0604030504040204" pitchFamily="34" charset="0"/>
            </a:endParaRPr>
          </a:p>
        </p:txBody>
      </p:sp>
      <p:sp>
        <p:nvSpPr>
          <p:cNvPr id="38" name="CuadroTexto 37"/>
          <p:cNvSpPr txBox="1"/>
          <p:nvPr/>
        </p:nvSpPr>
        <p:spPr>
          <a:xfrm>
            <a:off x="51924" y="6062050"/>
            <a:ext cx="700061" cy="400110"/>
          </a:xfrm>
          <a:prstGeom prst="rect">
            <a:avLst/>
          </a:prstGeom>
          <a:noFill/>
        </p:spPr>
        <p:txBody>
          <a:bodyPr wrap="square" rtlCol="0">
            <a:spAutoFit/>
          </a:bodyPr>
          <a:lstStyle/>
          <a:p>
            <a:r>
              <a:rPr lang="es-MX" sz="2000" dirty="0" smtClean="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rPr>
              <a:t>NIA</a:t>
            </a:r>
            <a:endParaRPr lang="es-MX" sz="2000" dirty="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endParaRPr>
          </a:p>
        </p:txBody>
      </p:sp>
    </p:spTree>
    <p:extLst>
      <p:ext uri="{BB962C8B-B14F-4D97-AF65-F5344CB8AC3E}">
        <p14:creationId xmlns:p14="http://schemas.microsoft.com/office/powerpoint/2010/main" val="312006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7" name="Rectángulo redondeado 6"/>
          <p:cNvSpPr/>
          <p:nvPr/>
        </p:nvSpPr>
        <p:spPr>
          <a:xfrm>
            <a:off x="2314579" y="1"/>
            <a:ext cx="7562842" cy="93925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CuadroTexto 8"/>
          <p:cNvSpPr txBox="1"/>
          <p:nvPr/>
        </p:nvSpPr>
        <p:spPr>
          <a:xfrm>
            <a:off x="3055082" y="-1"/>
            <a:ext cx="6081836" cy="830997"/>
          </a:xfrm>
          <a:prstGeom prst="rect">
            <a:avLst/>
          </a:prstGeom>
          <a:noFill/>
        </p:spPr>
        <p:txBody>
          <a:bodyPr wrap="square" rtlCol="0">
            <a:spAutoFit/>
          </a:bodyPr>
          <a:lstStyle/>
          <a:p>
            <a:r>
              <a:rPr lang="es-ES" sz="4800" b="1" dirty="0" smtClean="0">
                <a:solidFill>
                  <a:srgbClr val="203864"/>
                </a:solidFill>
                <a:effectLst>
                  <a:outerShdw blurRad="38100" dist="38100" dir="2700000" algn="tl">
                    <a:srgbClr val="000000">
                      <a:alpha val="43137"/>
                    </a:srgbClr>
                  </a:outerShdw>
                </a:effectLst>
                <a:latin typeface="Arial Rounded MT Bold" panose="020F0704030504030204" pitchFamily="34" charset="0"/>
              </a:rPr>
              <a:t>REQUERIMIENTOS</a:t>
            </a:r>
            <a:endParaRPr lang="es-MX" sz="4400" b="1" dirty="0">
              <a:solidFill>
                <a:srgbClr val="203864"/>
              </a:solidFill>
              <a:effectLst>
                <a:outerShdw blurRad="38100" dist="38100" dir="2700000" algn="tl">
                  <a:srgbClr val="000000">
                    <a:alpha val="43137"/>
                  </a:srgbClr>
                </a:outerShdw>
              </a:effectLst>
              <a:latin typeface="Arial Rounded MT Bold" panose="020F0704030504030204" pitchFamily="34" charset="0"/>
            </a:endParaRPr>
          </a:p>
        </p:txBody>
      </p:sp>
      <p:pic>
        <p:nvPicPr>
          <p:cNvPr id="10" name="Imagen 9"/>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r="1300" b="19908"/>
          <a:stretch/>
        </p:blipFill>
        <p:spPr>
          <a:xfrm>
            <a:off x="1554480" y="4025426"/>
            <a:ext cx="10638696" cy="2832574"/>
          </a:xfrm>
          <a:prstGeom prst="rect">
            <a:avLst/>
          </a:prstGeom>
        </p:spPr>
      </p:pic>
      <p:sp>
        <p:nvSpPr>
          <p:cNvPr id="11" name="CuadroTexto 10"/>
          <p:cNvSpPr txBox="1"/>
          <p:nvPr/>
        </p:nvSpPr>
        <p:spPr>
          <a:xfrm>
            <a:off x="276671" y="1414873"/>
            <a:ext cx="12192001" cy="1477328"/>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es-ES" sz="3000" b="1" dirty="0" smtClean="0">
                <a:solidFill>
                  <a:srgbClr val="97B0DC"/>
                </a:solidFill>
                <a:effectLst>
                  <a:outerShdw blurRad="38100" dist="38100" dir="2700000" algn="tl">
                    <a:srgbClr val="000000">
                      <a:alpha val="43137"/>
                    </a:srgbClr>
                  </a:outerShdw>
                </a:effectLst>
                <a:latin typeface="Arial Rounded MT Bold" panose="020F0704030504030204" pitchFamily="34" charset="0"/>
              </a:rPr>
              <a:t>Párrafo de énfasis en el informe de auditoría</a:t>
            </a:r>
          </a:p>
          <a:p>
            <a:pPr marL="571500" indent="-571500">
              <a:lnSpc>
                <a:spcPct val="150000"/>
              </a:lnSpc>
              <a:buFont typeface="Arial" panose="020B0604020202020204" pitchFamily="34" charset="0"/>
              <a:buChar char="•"/>
            </a:pPr>
            <a:r>
              <a:rPr lang="es-ES" sz="3000" b="1" dirty="0" smtClean="0">
                <a:solidFill>
                  <a:srgbClr val="97B0DC"/>
                </a:solidFill>
                <a:effectLst>
                  <a:outerShdw blurRad="38100" dist="38100" dir="2700000" algn="tl">
                    <a:srgbClr val="000000">
                      <a:alpha val="43137"/>
                    </a:srgbClr>
                  </a:outerShdw>
                </a:effectLst>
                <a:latin typeface="Arial Rounded MT Bold" panose="020F0704030504030204" pitchFamily="34" charset="0"/>
              </a:rPr>
              <a:t>Párrafos sobre otras cuestiones en el informe de auditoría</a:t>
            </a:r>
          </a:p>
        </p:txBody>
      </p:sp>
      <p:sp>
        <p:nvSpPr>
          <p:cNvPr id="14" name="CuadroTexto 13"/>
          <p:cNvSpPr txBox="1"/>
          <p:nvPr/>
        </p:nvSpPr>
        <p:spPr>
          <a:xfrm>
            <a:off x="276671" y="2914853"/>
            <a:ext cx="12192001" cy="1015663"/>
          </a:xfrm>
          <a:prstGeom prst="rect">
            <a:avLst/>
          </a:prstGeom>
          <a:noFill/>
        </p:spPr>
        <p:txBody>
          <a:bodyPr wrap="square" rtlCol="0">
            <a:spAutoFit/>
          </a:bodyPr>
          <a:lstStyle/>
          <a:p>
            <a:pPr marL="571500" indent="-571500">
              <a:buFont typeface="Arial" panose="020B0604020202020204" pitchFamily="34" charset="0"/>
              <a:buChar char="•"/>
            </a:pPr>
            <a:r>
              <a:rPr lang="es-ES" sz="3000" b="1" dirty="0" smtClean="0">
                <a:solidFill>
                  <a:srgbClr val="97B0DC"/>
                </a:solidFill>
                <a:effectLst>
                  <a:outerShdw blurRad="38100" dist="38100" dir="2700000" algn="tl">
                    <a:srgbClr val="000000">
                      <a:alpha val="43137"/>
                    </a:srgbClr>
                  </a:outerShdw>
                </a:effectLst>
                <a:latin typeface="Arial Rounded MT Bold" panose="020F0704030504030204" pitchFamily="34" charset="0"/>
              </a:rPr>
              <a:t>Comunicación con los responsables del gobierno de la entidad</a:t>
            </a:r>
            <a:endParaRPr lang="es-MX" sz="3000" b="1" dirty="0">
              <a:solidFill>
                <a:srgbClr val="97B0DC"/>
              </a:solidFill>
              <a:effectLst>
                <a:outerShdw blurRad="38100" dist="38100" dir="2700000" algn="tl">
                  <a:srgbClr val="000000">
                    <a:alpha val="43137"/>
                  </a:srgbClr>
                </a:outerShdw>
              </a:effectLst>
              <a:latin typeface="Arial Rounded MT Bold" panose="020F0704030504030204" pitchFamily="34" charset="0"/>
            </a:endParaRPr>
          </a:p>
        </p:txBody>
      </p:sp>
      <p:sp>
        <p:nvSpPr>
          <p:cNvPr id="15" name="CuadroTexto 14"/>
          <p:cNvSpPr txBox="1"/>
          <p:nvPr/>
        </p:nvSpPr>
        <p:spPr>
          <a:xfrm>
            <a:off x="56792" y="6328350"/>
            <a:ext cx="997491" cy="584775"/>
          </a:xfrm>
          <a:prstGeom prst="rect">
            <a:avLst/>
          </a:prstGeom>
          <a:noFill/>
          <a:effectLst>
            <a:outerShdw blurRad="50800" sx="1000" sy="1000" algn="ctr" rotWithShape="0">
              <a:srgbClr val="000000">
                <a:alpha val="43137"/>
              </a:srgbClr>
            </a:outerShdw>
          </a:effectLst>
        </p:spPr>
        <p:txBody>
          <a:bodyPr wrap="square" rtlCol="0">
            <a:spAutoFit/>
          </a:bodyPr>
          <a:lstStyle/>
          <a:p>
            <a:r>
              <a:rPr lang="es-MX" sz="3200" dirty="0" smtClean="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ea typeface="Verdana" panose="020B0604030504040204" pitchFamily="34" charset="0"/>
              </a:rPr>
              <a:t>706</a:t>
            </a:r>
            <a:endParaRPr lang="es-MX" sz="3200" dirty="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ea typeface="Verdana" panose="020B0604030504040204" pitchFamily="34" charset="0"/>
            </a:endParaRPr>
          </a:p>
        </p:txBody>
      </p:sp>
      <p:sp>
        <p:nvSpPr>
          <p:cNvPr id="16" name="CuadroTexto 15"/>
          <p:cNvSpPr txBox="1"/>
          <p:nvPr/>
        </p:nvSpPr>
        <p:spPr>
          <a:xfrm>
            <a:off x="51924" y="6062050"/>
            <a:ext cx="700061" cy="400110"/>
          </a:xfrm>
          <a:prstGeom prst="rect">
            <a:avLst/>
          </a:prstGeom>
          <a:noFill/>
        </p:spPr>
        <p:txBody>
          <a:bodyPr wrap="square" rtlCol="0">
            <a:spAutoFit/>
          </a:bodyPr>
          <a:lstStyle/>
          <a:p>
            <a:r>
              <a:rPr lang="es-MX" sz="2000" dirty="0" smtClean="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rPr>
              <a:t>NIA</a:t>
            </a:r>
            <a:endParaRPr lang="es-MX" sz="2000" dirty="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endParaRPr>
          </a:p>
        </p:txBody>
      </p:sp>
    </p:spTree>
    <p:extLst>
      <p:ext uri="{BB962C8B-B14F-4D97-AF65-F5344CB8AC3E}">
        <p14:creationId xmlns:p14="http://schemas.microsoft.com/office/powerpoint/2010/main" val="428356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CuadroTexto 2"/>
          <p:cNvSpPr txBox="1"/>
          <p:nvPr/>
        </p:nvSpPr>
        <p:spPr>
          <a:xfrm>
            <a:off x="3935420" y="554674"/>
            <a:ext cx="2929183" cy="707886"/>
          </a:xfrm>
          <a:prstGeom prst="rect">
            <a:avLst/>
          </a:prstGeom>
          <a:noFill/>
          <a:ln>
            <a:noFill/>
          </a:ln>
        </p:spPr>
        <p:txBody>
          <a:bodyPr wrap="square" rtlCol="0">
            <a:spAutoFit/>
          </a:bodyPr>
          <a:lstStyle/>
          <a:p>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Contenido de un informe de auditoría</a:t>
            </a:r>
          </a:p>
        </p:txBody>
      </p:sp>
      <p:sp>
        <p:nvSpPr>
          <p:cNvPr id="7" name="CuadroTexto 6"/>
          <p:cNvSpPr txBox="1"/>
          <p:nvPr/>
        </p:nvSpPr>
        <p:spPr>
          <a:xfrm>
            <a:off x="575136" y="2973197"/>
            <a:ext cx="2687422" cy="396312"/>
          </a:xfrm>
          <a:prstGeom prst="rect">
            <a:avLst/>
          </a:prstGeom>
          <a:noFill/>
          <a:ln>
            <a:noFill/>
          </a:ln>
        </p:spPr>
        <p:txBody>
          <a:bodyPr wrap="square" rtlCol="0">
            <a:spAutoFit/>
          </a:bodyPr>
          <a:lstStyle/>
          <a:p>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 Referencia: NIA700 </a:t>
            </a:r>
          </a:p>
        </p:txBody>
      </p:sp>
      <p:sp>
        <p:nvSpPr>
          <p:cNvPr id="8" name="CuadroTexto 7"/>
          <p:cNvSpPr txBox="1"/>
          <p:nvPr/>
        </p:nvSpPr>
        <p:spPr>
          <a:xfrm>
            <a:off x="644541" y="3834903"/>
            <a:ext cx="2888590" cy="1754326"/>
          </a:xfrm>
          <a:prstGeom prst="rect">
            <a:avLst/>
          </a:prstGeom>
          <a:noFill/>
          <a:ln>
            <a:noFill/>
          </a:ln>
        </p:spPr>
        <p:txBody>
          <a:bodyPr wrap="square" rtlCol="0">
            <a:spAutoFit/>
          </a:bodyPr>
          <a:lstStyle/>
          <a:p>
            <a:r>
              <a:rPr lang="es-ES"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FORMACIÓN DE LA OPINIÓN Y EMISIÓN DEL INFORME DE AUDITORÍA SOBRELOS ESTADOS</a:t>
            </a:r>
          </a:p>
          <a:p>
            <a:r>
              <a:rPr lang="es-ES"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FINANCIEROS</a:t>
            </a:r>
          </a:p>
        </p:txBody>
      </p:sp>
      <p:sp>
        <p:nvSpPr>
          <p:cNvPr id="9" name="CuadroTexto 8"/>
          <p:cNvSpPr txBox="1"/>
          <p:nvPr/>
        </p:nvSpPr>
        <p:spPr>
          <a:xfrm>
            <a:off x="7158513" y="246897"/>
            <a:ext cx="4956128" cy="1323439"/>
          </a:xfrm>
          <a:prstGeom prst="rect">
            <a:avLst/>
          </a:prstGeom>
          <a:noFill/>
          <a:ln>
            <a:noFill/>
          </a:ln>
        </p:spPr>
        <p:txBody>
          <a:bodyPr wrap="square" rtlCol="0">
            <a:spAutoFit/>
          </a:bodyPr>
          <a:lstStyle/>
          <a:p>
            <a:pPr marL="342900" indent="-342900">
              <a:buFont typeface="Arial" panose="020B0604020202020204" pitchFamily="34" charset="0"/>
              <a:buChar char="•"/>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Título</a:t>
            </a:r>
          </a:p>
          <a:p>
            <a:pPr marL="342900" indent="-342900">
              <a:buFont typeface="Arial" panose="020B0604020202020204" pitchFamily="34" charset="0"/>
              <a:buChar char="•"/>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Destinatario</a:t>
            </a:r>
          </a:p>
          <a:p>
            <a:pPr marL="342900" indent="-342900">
              <a:buFont typeface="Arial" panose="020B0604020202020204" pitchFamily="34" charset="0"/>
              <a:buChar char="•"/>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Opinión  del auditor</a:t>
            </a:r>
          </a:p>
          <a:p>
            <a:pPr marL="342900" indent="-342900">
              <a:buFont typeface="Arial" panose="020B0604020202020204" pitchFamily="34" charset="0"/>
              <a:buChar char="•"/>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Fundamento de la opinión</a:t>
            </a:r>
          </a:p>
        </p:txBody>
      </p:sp>
      <p:grpSp>
        <p:nvGrpSpPr>
          <p:cNvPr id="24" name="Grupo 23"/>
          <p:cNvGrpSpPr/>
          <p:nvPr/>
        </p:nvGrpSpPr>
        <p:grpSpPr>
          <a:xfrm>
            <a:off x="51924" y="6062050"/>
            <a:ext cx="1002359" cy="851075"/>
            <a:chOff x="51924" y="6062050"/>
            <a:chExt cx="1002359" cy="851075"/>
          </a:xfrm>
        </p:grpSpPr>
        <p:sp>
          <p:nvSpPr>
            <p:cNvPr id="10" name="CuadroTexto 9"/>
            <p:cNvSpPr txBox="1"/>
            <p:nvPr/>
          </p:nvSpPr>
          <p:spPr>
            <a:xfrm>
              <a:off x="56792" y="6328350"/>
              <a:ext cx="997491" cy="584775"/>
            </a:xfrm>
            <a:prstGeom prst="rect">
              <a:avLst/>
            </a:prstGeom>
            <a:noFill/>
            <a:effectLst>
              <a:outerShdw blurRad="50800" sx="1000" sy="1000" algn="ctr" rotWithShape="0">
                <a:srgbClr val="000000">
                  <a:alpha val="43137"/>
                </a:srgbClr>
              </a:outerShdw>
            </a:effectLst>
          </p:spPr>
          <p:txBody>
            <a:bodyPr wrap="square" rtlCol="0">
              <a:spAutoFit/>
            </a:bodyPr>
            <a:lstStyle/>
            <a:p>
              <a:r>
                <a:rPr lang="es-MX" sz="3200" dirty="0" smtClean="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ea typeface="Verdana" panose="020B0604030504040204" pitchFamily="34" charset="0"/>
                </a:rPr>
                <a:t>706</a:t>
              </a:r>
              <a:endParaRPr lang="es-MX" sz="3200" dirty="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ea typeface="Verdana" panose="020B0604030504040204" pitchFamily="34" charset="0"/>
              </a:endParaRPr>
            </a:p>
          </p:txBody>
        </p:sp>
        <p:sp>
          <p:nvSpPr>
            <p:cNvPr id="11" name="CuadroTexto 10"/>
            <p:cNvSpPr txBox="1"/>
            <p:nvPr/>
          </p:nvSpPr>
          <p:spPr>
            <a:xfrm>
              <a:off x="51924" y="6062050"/>
              <a:ext cx="700061" cy="400110"/>
            </a:xfrm>
            <a:prstGeom prst="rect">
              <a:avLst/>
            </a:prstGeom>
            <a:noFill/>
          </p:spPr>
          <p:txBody>
            <a:bodyPr wrap="square" rtlCol="0">
              <a:spAutoFit/>
            </a:bodyPr>
            <a:lstStyle/>
            <a:p>
              <a:r>
                <a:rPr lang="es-MX" sz="2000" dirty="0" smtClean="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rPr>
                <a:t>NIA</a:t>
              </a:r>
              <a:endParaRPr lang="es-MX" sz="2000" dirty="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endParaRPr>
            </a:p>
          </p:txBody>
        </p:sp>
      </p:grpSp>
      <p:sp>
        <p:nvSpPr>
          <p:cNvPr id="12" name="Rectángulo redondeado 11"/>
          <p:cNvSpPr/>
          <p:nvPr/>
        </p:nvSpPr>
        <p:spPr>
          <a:xfrm>
            <a:off x="430306" y="2586406"/>
            <a:ext cx="3131889" cy="3236170"/>
          </a:xfrm>
          <a:prstGeom prst="roundRect">
            <a:avLst>
              <a:gd name="adj" fmla="val 21814"/>
            </a:avLst>
          </a:prstGeom>
          <a:noFill/>
          <a:ln w="381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14" name="Conector recto 13"/>
          <p:cNvCxnSpPr/>
          <p:nvPr/>
        </p:nvCxnSpPr>
        <p:spPr>
          <a:xfrm flipV="1">
            <a:off x="644541" y="3495346"/>
            <a:ext cx="2687422" cy="11953"/>
          </a:xfrm>
          <a:prstGeom prst="line">
            <a:avLst/>
          </a:prstGeom>
          <a:ln w="28575">
            <a:solidFill>
              <a:srgbClr val="85A2D7"/>
            </a:solidFill>
          </a:ln>
        </p:spPr>
        <p:style>
          <a:lnRef idx="1">
            <a:schemeClr val="accent1"/>
          </a:lnRef>
          <a:fillRef idx="0">
            <a:schemeClr val="accent1"/>
          </a:fillRef>
          <a:effectRef idx="0">
            <a:schemeClr val="accent1"/>
          </a:effectRef>
          <a:fontRef idx="minor">
            <a:schemeClr val="tx1"/>
          </a:fontRef>
        </p:style>
      </p:cxnSp>
      <p:sp>
        <p:nvSpPr>
          <p:cNvPr id="16" name="CuadroTexto 15"/>
          <p:cNvSpPr txBox="1"/>
          <p:nvPr/>
        </p:nvSpPr>
        <p:spPr>
          <a:xfrm>
            <a:off x="3935420" y="1993369"/>
            <a:ext cx="8174157" cy="4724370"/>
          </a:xfrm>
          <a:prstGeom prst="rect">
            <a:avLst/>
          </a:prstGeom>
          <a:noFill/>
          <a:ln>
            <a:noFill/>
          </a:ln>
        </p:spPr>
        <p:txBody>
          <a:bodyPr wrap="square" rtlCol="0">
            <a:spAutoFit/>
          </a:bodyPr>
          <a:lstStyle/>
          <a:p>
            <a:pPr>
              <a:spcBef>
                <a:spcPts val="600"/>
              </a:spcBef>
            </a:pPr>
            <a:r>
              <a:rPr lang="es-ES"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PÁRRAFO DE ÉNFASIS - EMPRESA EN FUNCIONAMIENTO</a:t>
            </a:r>
          </a:p>
          <a:p>
            <a:pPr>
              <a:spcBef>
                <a:spcPts val="600"/>
              </a:spcBef>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     	Cuestiones claves de la auditoria </a:t>
            </a:r>
          </a:p>
          <a:p>
            <a:pPr>
              <a:spcBef>
                <a:spcPts val="600"/>
              </a:spcBef>
            </a:pPr>
            <a:r>
              <a:rPr lang="es-ES"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OTRA CUESTIÓN - ALCANCE DE LA AUDITORIA</a:t>
            </a:r>
          </a:p>
          <a:p>
            <a:pPr>
              <a:spcBef>
                <a:spcPts val="600"/>
              </a:spcBef>
            </a:pPr>
            <a:r>
              <a:rPr lang="es-ES" sz="2000" b="1" dirty="0">
                <a:solidFill>
                  <a:srgbClr val="85A2D7"/>
                </a:solidFill>
                <a:effectLst>
                  <a:outerShdw blurRad="38100" dist="38100" dir="2700000" algn="tl">
                    <a:srgbClr val="000000">
                      <a:alpha val="43137"/>
                    </a:srgbClr>
                  </a:outerShdw>
                </a:effectLst>
                <a:latin typeface="Arial Rounded MT Bold" panose="020F0704030504030204" pitchFamily="34" charset="0"/>
              </a:rPr>
              <a:t>	</a:t>
            </a: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Responsabilidades de la dirección en relación con los 	estados financieros</a:t>
            </a:r>
          </a:p>
          <a:p>
            <a:pPr>
              <a:spcBef>
                <a:spcPts val="600"/>
              </a:spcBef>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	Responsabilidades del auditor en relación con la 	auditoría de estados financieros</a:t>
            </a:r>
          </a:p>
          <a:p>
            <a:pPr>
              <a:spcBef>
                <a:spcPts val="600"/>
              </a:spcBef>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	Informe que otros requerimientos legales y 	reglamentarios</a:t>
            </a:r>
          </a:p>
          <a:p>
            <a:pPr>
              <a:spcBef>
                <a:spcPts val="600"/>
              </a:spcBef>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	Nombre del socio del encargo</a:t>
            </a:r>
          </a:p>
          <a:p>
            <a:pPr>
              <a:spcBef>
                <a:spcPts val="600"/>
              </a:spcBef>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	Firma del auditor</a:t>
            </a:r>
          </a:p>
          <a:p>
            <a:pPr>
              <a:spcBef>
                <a:spcPts val="600"/>
              </a:spcBef>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	Dirección del auditor</a:t>
            </a:r>
          </a:p>
          <a:p>
            <a:pPr>
              <a:spcBef>
                <a:spcPts val="600"/>
              </a:spcBef>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	Fecha del informe de auditoría</a:t>
            </a:r>
          </a:p>
        </p:txBody>
      </p:sp>
      <p:sp>
        <p:nvSpPr>
          <p:cNvPr id="18" name="Cerrar llave 17"/>
          <p:cNvSpPr/>
          <p:nvPr/>
        </p:nvSpPr>
        <p:spPr>
          <a:xfrm flipH="1">
            <a:off x="6859157" y="312669"/>
            <a:ext cx="216551" cy="1163871"/>
          </a:xfrm>
          <a:prstGeom prst="rightBrace">
            <a:avLst>
              <a:gd name="adj1" fmla="val 64994"/>
              <a:gd name="adj2" fmla="val 50000"/>
            </a:avLst>
          </a:prstGeom>
          <a:ln w="38100">
            <a:solidFill>
              <a:srgbClr val="6C8FC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19" name="Rectángulo redondeado 18"/>
          <p:cNvSpPr/>
          <p:nvPr/>
        </p:nvSpPr>
        <p:spPr>
          <a:xfrm>
            <a:off x="3935420" y="1993369"/>
            <a:ext cx="7415752" cy="396219"/>
          </a:xfrm>
          <a:prstGeom prst="roundRect">
            <a:avLst/>
          </a:prstGeom>
          <a:noFill/>
          <a:ln w="28575">
            <a:solidFill>
              <a:srgbClr val="85A2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Rectángulo redondeado 19"/>
          <p:cNvSpPr/>
          <p:nvPr/>
        </p:nvSpPr>
        <p:spPr>
          <a:xfrm>
            <a:off x="3935420" y="2712720"/>
            <a:ext cx="7415752" cy="396219"/>
          </a:xfrm>
          <a:prstGeom prst="roundRect">
            <a:avLst/>
          </a:prstGeom>
          <a:noFill/>
          <a:ln w="28575">
            <a:solidFill>
              <a:srgbClr val="85A2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3" name="Imagen 22"/>
          <p:cNvPicPr>
            <a:picLocks noChangeAspect="1"/>
          </p:cNvPicPr>
          <p:nvPr/>
        </p:nvPicPr>
        <p:blipFill rotWithShape="1">
          <a:blip r:embed="rId2">
            <a:extLst>
              <a:ext uri="{28A0092B-C50C-407E-A947-70E740481C1C}">
                <a14:useLocalDpi xmlns:a14="http://schemas.microsoft.com/office/drawing/2010/main" val="0"/>
              </a:ext>
            </a:extLst>
          </a:blip>
          <a:srcRect t="81"/>
          <a:stretch/>
        </p:blipFill>
        <p:spPr>
          <a:xfrm>
            <a:off x="-14497" y="0"/>
            <a:ext cx="2701531" cy="2191104"/>
          </a:xfrm>
          <a:prstGeom prst="rect">
            <a:avLst/>
          </a:prstGeom>
          <a:effectLst>
            <a:outerShdw blurRad="63500" dist="38100" dir="2700000" sx="102000" sy="102000" algn="tl" rotWithShape="0">
              <a:prstClr val="black">
                <a:alpha val="39000"/>
              </a:prstClr>
            </a:outerShdw>
          </a:effectLst>
        </p:spPr>
      </p:pic>
    </p:spTree>
    <p:extLst>
      <p:ext uri="{BB962C8B-B14F-4D97-AF65-F5344CB8AC3E}">
        <p14:creationId xmlns:p14="http://schemas.microsoft.com/office/powerpoint/2010/main" val="138125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dirty="0">
              <a:ln w="6600">
                <a:solidFill>
                  <a:schemeClr val="accent2"/>
                </a:solidFill>
                <a:prstDash val="solid"/>
              </a:ln>
              <a:solidFill>
                <a:srgbClr val="FFFFFF"/>
              </a:solidFill>
              <a:effectLst>
                <a:outerShdw dist="38100" dir="2700000" algn="tl" rotWithShape="0">
                  <a:schemeClr val="accent2"/>
                </a:outerShdw>
              </a:effectLst>
            </a:endParaRPr>
          </a:p>
        </p:txBody>
      </p:sp>
      <p:grpSp>
        <p:nvGrpSpPr>
          <p:cNvPr id="3" name="Grupo 2"/>
          <p:cNvGrpSpPr/>
          <p:nvPr/>
        </p:nvGrpSpPr>
        <p:grpSpPr>
          <a:xfrm>
            <a:off x="51924" y="6062050"/>
            <a:ext cx="1002359" cy="851075"/>
            <a:chOff x="51924" y="6062050"/>
            <a:chExt cx="1002359" cy="851075"/>
          </a:xfrm>
        </p:grpSpPr>
        <p:sp>
          <p:nvSpPr>
            <p:cNvPr id="4" name="CuadroTexto 3"/>
            <p:cNvSpPr txBox="1"/>
            <p:nvPr/>
          </p:nvSpPr>
          <p:spPr>
            <a:xfrm>
              <a:off x="56792" y="6328350"/>
              <a:ext cx="997491" cy="584775"/>
            </a:xfrm>
            <a:prstGeom prst="rect">
              <a:avLst/>
            </a:prstGeom>
            <a:noFill/>
            <a:effectLst>
              <a:outerShdw blurRad="50800" sx="1000" sy="1000" algn="ctr" rotWithShape="0">
                <a:srgbClr val="000000">
                  <a:alpha val="43137"/>
                </a:srgbClr>
              </a:outerShdw>
            </a:effectLst>
          </p:spPr>
          <p:txBody>
            <a:bodyPr wrap="square" rtlCol="0">
              <a:spAutoFit/>
            </a:bodyPr>
            <a:lstStyle/>
            <a:p>
              <a:r>
                <a:rPr lang="es-MX" sz="3200" dirty="0" smtClean="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ea typeface="Verdana" panose="020B0604030504040204" pitchFamily="34" charset="0"/>
                </a:rPr>
                <a:t>706</a:t>
              </a:r>
              <a:endParaRPr lang="es-MX" sz="3200" dirty="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ea typeface="Verdana" panose="020B0604030504040204" pitchFamily="34" charset="0"/>
              </a:endParaRPr>
            </a:p>
          </p:txBody>
        </p:sp>
        <p:sp>
          <p:nvSpPr>
            <p:cNvPr id="5" name="CuadroTexto 4"/>
            <p:cNvSpPr txBox="1"/>
            <p:nvPr/>
          </p:nvSpPr>
          <p:spPr>
            <a:xfrm>
              <a:off x="51924" y="6062050"/>
              <a:ext cx="700061" cy="400110"/>
            </a:xfrm>
            <a:prstGeom prst="rect">
              <a:avLst/>
            </a:prstGeom>
            <a:noFill/>
          </p:spPr>
          <p:txBody>
            <a:bodyPr wrap="square" rtlCol="0">
              <a:spAutoFit/>
            </a:bodyPr>
            <a:lstStyle/>
            <a:p>
              <a:r>
                <a:rPr lang="es-MX" sz="2000" dirty="0" smtClean="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rPr>
                <a:t>NIA</a:t>
              </a:r>
              <a:endParaRPr lang="es-MX" sz="2000" dirty="0">
                <a:solidFill>
                  <a:srgbClr val="203864"/>
                </a:solidFill>
                <a:effectLst>
                  <a:glow rad="241300">
                    <a:schemeClr val="bg1">
                      <a:alpha val="10000"/>
                    </a:schemeClr>
                  </a:glow>
                  <a:outerShdw blurRad="50800" dist="50800" dir="5400000" algn="ctr" rotWithShape="0">
                    <a:schemeClr val="accent5">
                      <a:lumMod val="60000"/>
                      <a:lumOff val="40000"/>
                    </a:schemeClr>
                  </a:outerShdw>
                </a:effectLst>
                <a:latin typeface="Arial Black" panose="020B0A04020102020204" pitchFamily="34" charset="0"/>
              </a:endParaRPr>
            </a:p>
          </p:txBody>
        </p:sp>
      </p:grpSp>
      <p:grpSp>
        <p:nvGrpSpPr>
          <p:cNvPr id="7" name="Grupo 6"/>
          <p:cNvGrpSpPr/>
          <p:nvPr/>
        </p:nvGrpSpPr>
        <p:grpSpPr>
          <a:xfrm>
            <a:off x="268941" y="0"/>
            <a:ext cx="11923059" cy="1651345"/>
            <a:chOff x="3706587" y="-14984"/>
            <a:chExt cx="8514536" cy="1489737"/>
          </a:xfrm>
        </p:grpSpPr>
        <p:sp>
          <p:nvSpPr>
            <p:cNvPr id="8" name="Rectángulo redondeado 7"/>
            <p:cNvSpPr/>
            <p:nvPr/>
          </p:nvSpPr>
          <p:spPr>
            <a:xfrm>
              <a:off x="3706587" y="-14984"/>
              <a:ext cx="8215462" cy="148973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Rectángulo 8"/>
            <p:cNvSpPr/>
            <p:nvPr/>
          </p:nvSpPr>
          <p:spPr>
            <a:xfrm flipH="1">
              <a:off x="10827221" y="-14984"/>
              <a:ext cx="1393902" cy="1489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0" name="CuadroTexto 9"/>
          <p:cNvSpPr txBox="1"/>
          <p:nvPr/>
        </p:nvSpPr>
        <p:spPr>
          <a:xfrm>
            <a:off x="600697" y="305556"/>
            <a:ext cx="11570984" cy="1077218"/>
          </a:xfrm>
          <a:prstGeom prst="rect">
            <a:avLst/>
          </a:prstGeom>
          <a:noFill/>
        </p:spPr>
        <p:txBody>
          <a:bodyPr wrap="square" rtlCol="0">
            <a:spAutoFit/>
          </a:bodyPr>
          <a:lstStyle/>
          <a:p>
            <a:r>
              <a:rPr lang="es-ES" sz="3200" b="1" dirty="0" smtClean="0">
                <a:solidFill>
                  <a:srgbClr val="203864"/>
                </a:solidFill>
                <a:effectLst>
                  <a:outerShdw blurRad="38100" dist="38100" dir="2700000" algn="tl">
                    <a:srgbClr val="000000">
                      <a:alpha val="43137"/>
                    </a:srgbClr>
                  </a:outerShdw>
                </a:effectLst>
                <a:latin typeface="Arial Rounded MT Bold" panose="020F0704030504030204" pitchFamily="34" charset="0"/>
              </a:rPr>
              <a:t>PÁRRAFOS SOBRE OTRAS CUESTIONES EN EL INFORME DE AUDITORÍA </a:t>
            </a:r>
            <a:endParaRPr lang="es-MX" sz="2800" b="1" dirty="0">
              <a:solidFill>
                <a:srgbClr val="203864"/>
              </a:solidFill>
              <a:effectLst>
                <a:outerShdw blurRad="38100" dist="38100" dir="2700000" algn="tl">
                  <a:srgbClr val="000000">
                    <a:alpha val="43137"/>
                  </a:srgbClr>
                </a:outerShdw>
              </a:effectLst>
              <a:latin typeface="Arial Rounded MT Bold" panose="020F0704030504030204" pitchFamily="34" charset="0"/>
            </a:endParaRPr>
          </a:p>
        </p:txBody>
      </p:sp>
      <p:sp>
        <p:nvSpPr>
          <p:cNvPr id="11" name="CuadroTexto 10"/>
          <p:cNvSpPr txBox="1"/>
          <p:nvPr/>
        </p:nvSpPr>
        <p:spPr>
          <a:xfrm>
            <a:off x="268941" y="1733199"/>
            <a:ext cx="11504260" cy="1015663"/>
          </a:xfrm>
          <a:prstGeom prst="rect">
            <a:avLst/>
          </a:prstGeom>
          <a:noFill/>
        </p:spPr>
        <p:txBody>
          <a:bodyPr wrap="square" rtlCol="0">
            <a:spAutoFit/>
          </a:bodyPr>
          <a:lstStyle/>
          <a:p>
            <a:r>
              <a:rPr lang="es-ES" sz="3000" b="1" dirty="0" smtClean="0">
                <a:solidFill>
                  <a:srgbClr val="97B0DC"/>
                </a:solidFill>
                <a:effectLst>
                  <a:outerShdw blurRad="38100" dist="38100" dir="2700000" algn="tl">
                    <a:srgbClr val="000000">
                      <a:alpha val="43137"/>
                    </a:srgbClr>
                  </a:outerShdw>
                </a:effectLst>
                <a:latin typeface="Arial Rounded MT Bold" panose="020F0704030504030204" pitchFamily="34" charset="0"/>
              </a:rPr>
              <a:t>Circunstancias en las que el auditor puede considerar necesario incluir un párrafo sobre otras cuestiones:</a:t>
            </a:r>
            <a:endParaRPr lang="es-MX" sz="3000" b="1" dirty="0">
              <a:solidFill>
                <a:srgbClr val="97B0DC"/>
              </a:solidFill>
              <a:effectLst>
                <a:outerShdw blurRad="38100" dist="38100" dir="2700000" algn="tl">
                  <a:srgbClr val="000000">
                    <a:alpha val="43137"/>
                  </a:srgbClr>
                </a:outerShdw>
              </a:effectLst>
              <a:latin typeface="Arial Rounded MT Bold" panose="020F0704030504030204" pitchFamily="34" charset="0"/>
            </a:endParaRPr>
          </a:p>
        </p:txBody>
      </p:sp>
      <p:sp>
        <p:nvSpPr>
          <p:cNvPr id="12" name="CuadroTexto 11"/>
          <p:cNvSpPr txBox="1"/>
          <p:nvPr/>
        </p:nvSpPr>
        <p:spPr>
          <a:xfrm>
            <a:off x="3283663" y="2859412"/>
            <a:ext cx="8438387" cy="707886"/>
          </a:xfrm>
          <a:prstGeom prst="rect">
            <a:avLst/>
          </a:prstGeom>
          <a:noFill/>
          <a:ln>
            <a:noFill/>
          </a:ln>
        </p:spPr>
        <p:txBody>
          <a:bodyPr wrap="square" rtlCol="0">
            <a:spAutoFit/>
          </a:bodyPr>
          <a:lstStyle/>
          <a:p>
            <a:pPr marL="342900" indent="-342900">
              <a:buFont typeface="Arial" panose="020B0604020202020204" pitchFamily="34" charset="0"/>
              <a:buChar char="•"/>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Incertidumbre relacionada con resultados futuros de litigios o acciones administrativas excepcionales</a:t>
            </a:r>
          </a:p>
        </p:txBody>
      </p:sp>
      <p:sp>
        <p:nvSpPr>
          <p:cNvPr id="13" name="CuadroTexto 12"/>
          <p:cNvSpPr txBox="1"/>
          <p:nvPr/>
        </p:nvSpPr>
        <p:spPr>
          <a:xfrm>
            <a:off x="3283662" y="3741433"/>
            <a:ext cx="8438387" cy="1015663"/>
          </a:xfrm>
          <a:prstGeom prst="rect">
            <a:avLst/>
          </a:prstGeom>
          <a:noFill/>
          <a:ln>
            <a:noFill/>
          </a:ln>
        </p:spPr>
        <p:txBody>
          <a:bodyPr wrap="square" rtlCol="0">
            <a:spAutoFit/>
          </a:bodyPr>
          <a:lstStyle/>
          <a:p>
            <a:pPr marL="342900" indent="-342900">
              <a:buFont typeface="Arial" panose="020B0604020202020204" pitchFamily="34" charset="0"/>
              <a:buChar char="•"/>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Hechos posteriores al cierre que sean significativos y que ocurran entre la fecha de los estados financieros y la fecha del informe de auditoria</a:t>
            </a:r>
          </a:p>
        </p:txBody>
      </p:sp>
      <p:sp>
        <p:nvSpPr>
          <p:cNvPr id="17" name="CuadroTexto 16"/>
          <p:cNvSpPr txBox="1"/>
          <p:nvPr/>
        </p:nvSpPr>
        <p:spPr>
          <a:xfrm>
            <a:off x="3283661" y="4817234"/>
            <a:ext cx="8438387" cy="1015663"/>
          </a:xfrm>
          <a:prstGeom prst="rect">
            <a:avLst/>
          </a:prstGeom>
          <a:noFill/>
          <a:ln>
            <a:noFill/>
          </a:ln>
        </p:spPr>
        <p:txBody>
          <a:bodyPr wrap="square" rtlCol="0">
            <a:spAutoFit/>
          </a:bodyPr>
          <a:lstStyle/>
          <a:p>
            <a:pPr marL="342900" indent="-342900">
              <a:buFont typeface="Arial" panose="020B0604020202020204" pitchFamily="34" charset="0"/>
              <a:buChar char="•"/>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La aplicación anticipada antes de la fecha de entrada en vigor de una nueva norma contable que tenga un efecto material sobre los estados financieros</a:t>
            </a:r>
          </a:p>
        </p:txBody>
      </p:sp>
      <p:sp>
        <p:nvSpPr>
          <p:cNvPr id="18" name="CuadroTexto 17"/>
          <p:cNvSpPr txBox="1"/>
          <p:nvPr/>
        </p:nvSpPr>
        <p:spPr>
          <a:xfrm>
            <a:off x="3283660" y="5890656"/>
            <a:ext cx="8438387" cy="707886"/>
          </a:xfrm>
          <a:prstGeom prst="rect">
            <a:avLst/>
          </a:prstGeom>
          <a:noFill/>
          <a:ln>
            <a:noFill/>
          </a:ln>
        </p:spPr>
        <p:txBody>
          <a:bodyPr wrap="square" rtlCol="0">
            <a:spAutoFit/>
          </a:bodyPr>
          <a:lstStyle/>
          <a:p>
            <a:pPr marL="342900" indent="-342900">
              <a:buFont typeface="Arial" panose="020B0604020202020204" pitchFamily="34" charset="0"/>
              <a:buChar char="•"/>
            </a:pPr>
            <a:r>
              <a:rPr lang="es-ES" sz="2000" b="1" dirty="0" smtClean="0">
                <a:solidFill>
                  <a:srgbClr val="85A2D7"/>
                </a:solidFill>
                <a:effectLst>
                  <a:outerShdw blurRad="38100" dist="38100" dir="2700000" algn="tl">
                    <a:srgbClr val="000000">
                      <a:alpha val="43137"/>
                    </a:srgbClr>
                  </a:outerShdw>
                </a:effectLst>
                <a:latin typeface="Arial Rounded MT Bold" panose="020F0704030504030204" pitchFamily="34" charset="0"/>
              </a:rPr>
              <a:t>Una catástrofe que haya tenido o siga teniendo un efecto significativo sobre la situación financiera de la entidad</a:t>
            </a:r>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2747583"/>
            <a:ext cx="3283660" cy="3014179"/>
          </a:xfrm>
          <a:prstGeom prst="rect">
            <a:avLst/>
          </a:prstGeom>
          <a:effectLst>
            <a:outerShdw blurRad="190500" dist="38100" dir="2700000" sx="104000" sy="104000" algn="tl" rotWithShape="0">
              <a:prstClr val="black">
                <a:alpha val="36000"/>
              </a:prstClr>
            </a:outerShdw>
          </a:effectLst>
        </p:spPr>
      </p:pic>
    </p:spTree>
    <p:extLst>
      <p:ext uri="{BB962C8B-B14F-4D97-AF65-F5344CB8AC3E}">
        <p14:creationId xmlns:p14="http://schemas.microsoft.com/office/powerpoint/2010/main" val="154776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4707</TotalTime>
  <Words>805</Words>
  <Application>Microsoft Office PowerPoint</Application>
  <PresentationFormat>Panorámica</PresentationFormat>
  <Paragraphs>131</Paragraphs>
  <Slides>15</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15</vt:i4>
      </vt:variant>
    </vt:vector>
  </HeadingPairs>
  <TitlesOfParts>
    <vt:vector size="24" baseType="lpstr">
      <vt:lpstr>Arial</vt:lpstr>
      <vt:lpstr>Arial Black</vt:lpstr>
      <vt:lpstr>Arial Narrow</vt:lpstr>
      <vt:lpstr>Arial Rounded MT Bold</vt:lpstr>
      <vt:lpstr>Calibri</vt:lpstr>
      <vt:lpstr>Calibri Light</vt:lpstr>
      <vt:lpstr>Courier New</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UEC</dc:creator>
  <cp:lastModifiedBy>UEC</cp:lastModifiedBy>
  <cp:revision>107</cp:revision>
  <dcterms:created xsi:type="dcterms:W3CDTF">2022-07-17T03:11:09Z</dcterms:created>
  <dcterms:modified xsi:type="dcterms:W3CDTF">2022-07-21T15:41:07Z</dcterms:modified>
</cp:coreProperties>
</file>